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4"/>
  </p:notesMasterIdLst>
  <p:sldIdLst>
    <p:sldId id="256" r:id="rId6"/>
    <p:sldId id="258" r:id="rId7"/>
    <p:sldId id="261" r:id="rId8"/>
    <p:sldId id="269" r:id="rId9"/>
    <p:sldId id="268" r:id="rId10"/>
    <p:sldId id="272" r:id="rId11"/>
    <p:sldId id="264" r:id="rId12"/>
    <p:sldId id="275" r:id="rId13"/>
    <p:sldId id="287" r:id="rId14"/>
    <p:sldId id="288" r:id="rId15"/>
    <p:sldId id="289" r:id="rId16"/>
    <p:sldId id="286" r:id="rId17"/>
    <p:sldId id="283" r:id="rId18"/>
    <p:sldId id="284" r:id="rId19"/>
    <p:sldId id="285" r:id="rId20"/>
    <p:sldId id="278" r:id="rId21"/>
    <p:sldId id="279"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CE0945-9F1B-17DB-57B1-CBC222A18EE2}" v="3" dt="2026-02-05T15:59:55.509"/>
    <p1510:client id="{AE97C309-9076-9676-B9CD-E1E8AEAC64F3}" v="32" dt="2026-02-05T18:03:13.7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AB9F7E-AB29-4368-8308-B50797B17DCE}" type="doc">
      <dgm:prSet loTypeId="urn:microsoft.com/office/officeart/2005/8/layout/lProcess1" loCatId="process" qsTypeId="urn:microsoft.com/office/officeart/2005/8/quickstyle/simple1" qsCatId="simple" csTypeId="urn:microsoft.com/office/officeart/2005/8/colors/accent1_4" csCatId="accent1" phldr="1"/>
      <dgm:spPr/>
      <dgm:t>
        <a:bodyPr/>
        <a:lstStyle/>
        <a:p>
          <a:endParaRPr lang="en-US"/>
        </a:p>
      </dgm:t>
    </dgm:pt>
    <dgm:pt modelId="{D133D4A0-B58F-4C8D-BB12-95B9F9BF7919}">
      <dgm:prSet phldrT="[Text]" phldr="0"/>
      <dgm:spPr>
        <a:solidFill>
          <a:srgbClr val="0A1B3E"/>
        </a:solidFill>
      </dgm:spPr>
      <dgm:t>
        <a:bodyPr/>
        <a:lstStyle/>
        <a:p>
          <a:pPr rtl="0"/>
          <a:r>
            <a:rPr lang="en-US">
              <a:latin typeface="Calibri Light" panose="020F0302020204030204"/>
            </a:rPr>
            <a:t>Code of Virginia</a:t>
          </a:r>
        </a:p>
      </dgm:t>
    </dgm:pt>
    <dgm:pt modelId="{3955ED1D-0801-43B7-8440-2FF903AD5A9E}" type="parTrans" cxnId="{3B5C5071-EE2D-4ED1-A661-7584AD7C34C9}">
      <dgm:prSet/>
      <dgm:spPr/>
      <dgm:t>
        <a:bodyPr/>
        <a:lstStyle/>
        <a:p>
          <a:endParaRPr lang="en-US"/>
        </a:p>
      </dgm:t>
    </dgm:pt>
    <dgm:pt modelId="{05A75F35-F648-4528-AE4B-383441A9836B}" type="sibTrans" cxnId="{3B5C5071-EE2D-4ED1-A661-7584AD7C34C9}">
      <dgm:prSet/>
      <dgm:spPr/>
      <dgm:t>
        <a:bodyPr/>
        <a:lstStyle/>
        <a:p>
          <a:endParaRPr lang="en-US"/>
        </a:p>
      </dgm:t>
    </dgm:pt>
    <dgm:pt modelId="{65BA57E7-6457-4546-A20A-EA1CAFC46C0F}">
      <dgm:prSet phldr="0"/>
      <dgm:spPr>
        <a:solidFill>
          <a:srgbClr val="FFC000"/>
        </a:solidFill>
      </dgm:spPr>
      <dgm:t>
        <a:bodyPr/>
        <a:lstStyle/>
        <a:p>
          <a:r>
            <a:rPr lang="en-US">
              <a:latin typeface="Calibri Light" panose="020F0302020204030204"/>
            </a:rPr>
            <a:t>PWCS School Board</a:t>
          </a:r>
          <a:endParaRPr lang="en-US"/>
        </a:p>
      </dgm:t>
    </dgm:pt>
    <dgm:pt modelId="{7466E919-9A7C-4C62-ADB7-7BAE72269537}" type="parTrans" cxnId="{BF0DA367-2381-44C5-AA65-26D5AF626134}">
      <dgm:prSet/>
      <dgm:spPr/>
      <dgm:t>
        <a:bodyPr/>
        <a:lstStyle/>
        <a:p>
          <a:endParaRPr lang="en-US"/>
        </a:p>
      </dgm:t>
    </dgm:pt>
    <dgm:pt modelId="{6A422553-DAB7-4EF3-80B1-6738811828B3}" type="sibTrans" cxnId="{BF0DA367-2381-44C5-AA65-26D5AF626134}">
      <dgm:prSet/>
      <dgm:spPr/>
      <dgm:t>
        <a:bodyPr/>
        <a:lstStyle/>
        <a:p>
          <a:endParaRPr lang="en-US"/>
        </a:p>
      </dgm:t>
    </dgm:pt>
    <dgm:pt modelId="{580D0433-3FA9-4DF7-88AD-75AB0F46283E}">
      <dgm:prSet phldr="0"/>
      <dgm:spPr>
        <a:solidFill>
          <a:srgbClr val="F6A21D"/>
        </a:solidFill>
      </dgm:spPr>
      <dgm:t>
        <a:bodyPr/>
        <a:lstStyle/>
        <a:p>
          <a:r>
            <a:rPr lang="en-US">
              <a:latin typeface="Calibri Light" panose="020F0302020204030204"/>
            </a:rPr>
            <a:t>School Site</a:t>
          </a:r>
          <a:endParaRPr lang="en-US"/>
        </a:p>
      </dgm:t>
    </dgm:pt>
    <dgm:pt modelId="{21B9DF78-0C96-4C1A-91F6-8AE81B1269B0}" type="parTrans" cxnId="{83A79F7F-AE30-4409-B846-8F288F8E2982}">
      <dgm:prSet/>
      <dgm:spPr/>
      <dgm:t>
        <a:bodyPr/>
        <a:lstStyle/>
        <a:p>
          <a:endParaRPr lang="en-US"/>
        </a:p>
      </dgm:t>
    </dgm:pt>
    <dgm:pt modelId="{466C7D43-78D6-4DCB-BB0C-DEF704554A99}" type="sibTrans" cxnId="{83A79F7F-AE30-4409-B846-8F288F8E2982}">
      <dgm:prSet/>
      <dgm:spPr/>
      <dgm:t>
        <a:bodyPr/>
        <a:lstStyle/>
        <a:p>
          <a:endParaRPr lang="en-US"/>
        </a:p>
      </dgm:t>
    </dgm:pt>
    <dgm:pt modelId="{0544305D-D92C-4D28-AE49-FC98C83CBB15}">
      <dgm:prSet phldr="0"/>
      <dgm:spPr>
        <a:solidFill>
          <a:srgbClr val="3A549B"/>
        </a:solidFill>
      </dgm:spPr>
      <dgm:t>
        <a:bodyPr/>
        <a:lstStyle/>
        <a:p>
          <a:r>
            <a:rPr lang="en-US">
              <a:solidFill>
                <a:schemeClr val="bg1"/>
              </a:solidFill>
              <a:latin typeface="Calibri Light" panose="020F0302020204030204"/>
            </a:rPr>
            <a:t>VA Board of Education</a:t>
          </a:r>
          <a:endParaRPr lang="en-US">
            <a:solidFill>
              <a:schemeClr val="bg1"/>
            </a:solidFill>
          </a:endParaRPr>
        </a:p>
      </dgm:t>
    </dgm:pt>
    <dgm:pt modelId="{C1AA970B-43C4-4FD5-9420-5AFA6D399D96}" type="parTrans" cxnId="{62690116-6950-4DE3-9D97-6AF06D296BF0}">
      <dgm:prSet/>
      <dgm:spPr/>
      <dgm:t>
        <a:bodyPr/>
        <a:lstStyle/>
        <a:p>
          <a:endParaRPr lang="en-US"/>
        </a:p>
      </dgm:t>
    </dgm:pt>
    <dgm:pt modelId="{BFB0442B-7707-4674-8077-3A51246923EC}" type="sibTrans" cxnId="{62690116-6950-4DE3-9D97-6AF06D296BF0}">
      <dgm:prSet/>
      <dgm:spPr/>
      <dgm:t>
        <a:bodyPr/>
        <a:lstStyle/>
        <a:p>
          <a:endParaRPr lang="en-US"/>
        </a:p>
      </dgm:t>
    </dgm:pt>
    <dgm:pt modelId="{9F63DD37-C4BF-42D7-BDAD-0C476CB64AA5}" type="pres">
      <dgm:prSet presAssocID="{B0AB9F7E-AB29-4368-8308-B50797B17DCE}" presName="Name0" presStyleCnt="0">
        <dgm:presLayoutVars>
          <dgm:dir/>
          <dgm:animLvl val="lvl"/>
          <dgm:resizeHandles val="exact"/>
        </dgm:presLayoutVars>
      </dgm:prSet>
      <dgm:spPr/>
    </dgm:pt>
    <dgm:pt modelId="{469F6952-3D10-48BC-ABDE-0E240EC4DD74}" type="pres">
      <dgm:prSet presAssocID="{D133D4A0-B58F-4C8D-BB12-95B9F9BF7919}" presName="vertFlow" presStyleCnt="0"/>
      <dgm:spPr/>
    </dgm:pt>
    <dgm:pt modelId="{BC6B4D9E-9B22-4E5D-A66B-0B4AD5C61C09}" type="pres">
      <dgm:prSet presAssocID="{D133D4A0-B58F-4C8D-BB12-95B9F9BF7919}" presName="header" presStyleLbl="node1" presStyleIdx="0" presStyleCnt="1"/>
      <dgm:spPr>
        <a:solidFill>
          <a:srgbClr val="0A1B3E"/>
        </a:solidFill>
      </dgm:spPr>
    </dgm:pt>
    <dgm:pt modelId="{ACEAF209-5EBD-4FD6-A7C2-ED14B247D0E0}" type="pres">
      <dgm:prSet presAssocID="{C1AA970B-43C4-4FD5-9420-5AFA6D399D96}" presName="parTrans" presStyleLbl="sibTrans2D1" presStyleIdx="0" presStyleCnt="3"/>
      <dgm:spPr/>
    </dgm:pt>
    <dgm:pt modelId="{4390C396-6125-41A4-AE18-08A77D7CC0E6}" type="pres">
      <dgm:prSet presAssocID="{0544305D-D92C-4D28-AE49-FC98C83CBB15}" presName="child" presStyleLbl="alignAccFollowNode1" presStyleIdx="0" presStyleCnt="3">
        <dgm:presLayoutVars>
          <dgm:chMax val="0"/>
          <dgm:bulletEnabled val="1"/>
        </dgm:presLayoutVars>
      </dgm:prSet>
      <dgm:spPr/>
    </dgm:pt>
    <dgm:pt modelId="{5716136E-8525-4E2B-BA8C-659F58D76D23}" type="pres">
      <dgm:prSet presAssocID="{BFB0442B-7707-4674-8077-3A51246923EC}" presName="sibTrans" presStyleLbl="sibTrans2D1" presStyleIdx="1" presStyleCnt="3"/>
      <dgm:spPr/>
    </dgm:pt>
    <dgm:pt modelId="{881F7140-F95B-4BD1-887B-74AC396B5A7A}" type="pres">
      <dgm:prSet presAssocID="{65BA57E7-6457-4546-A20A-EA1CAFC46C0F}" presName="child" presStyleLbl="alignAccFollowNode1" presStyleIdx="1" presStyleCnt="3">
        <dgm:presLayoutVars>
          <dgm:chMax val="0"/>
          <dgm:bulletEnabled val="1"/>
        </dgm:presLayoutVars>
      </dgm:prSet>
      <dgm:spPr>
        <a:solidFill>
          <a:srgbClr val="00B0F0"/>
        </a:solidFill>
      </dgm:spPr>
    </dgm:pt>
    <dgm:pt modelId="{3D33BBEB-7271-4690-BA9D-5832421D0B3A}" type="pres">
      <dgm:prSet presAssocID="{6A422553-DAB7-4EF3-80B1-6738811828B3}" presName="sibTrans" presStyleLbl="sibTrans2D1" presStyleIdx="2" presStyleCnt="3"/>
      <dgm:spPr/>
    </dgm:pt>
    <dgm:pt modelId="{1C849723-1610-4460-9E27-A87A8C852DBC}" type="pres">
      <dgm:prSet presAssocID="{580D0433-3FA9-4DF7-88AD-75AB0F46283E}" presName="child" presStyleLbl="alignAccFollowNode1" presStyleIdx="2" presStyleCnt="3">
        <dgm:presLayoutVars>
          <dgm:chMax val="0"/>
          <dgm:bulletEnabled val="1"/>
        </dgm:presLayoutVars>
      </dgm:prSet>
      <dgm:spPr/>
    </dgm:pt>
  </dgm:ptLst>
  <dgm:cxnLst>
    <dgm:cxn modelId="{5A87E10B-BE66-4B77-A4E4-E39295CC1326}" type="presOf" srcId="{D133D4A0-B58F-4C8D-BB12-95B9F9BF7919}" destId="{BC6B4D9E-9B22-4E5D-A66B-0B4AD5C61C09}" srcOrd="0" destOrd="0" presId="urn:microsoft.com/office/officeart/2005/8/layout/lProcess1"/>
    <dgm:cxn modelId="{62690116-6950-4DE3-9D97-6AF06D296BF0}" srcId="{D133D4A0-B58F-4C8D-BB12-95B9F9BF7919}" destId="{0544305D-D92C-4D28-AE49-FC98C83CBB15}" srcOrd="0" destOrd="0" parTransId="{C1AA970B-43C4-4FD5-9420-5AFA6D399D96}" sibTransId="{BFB0442B-7707-4674-8077-3A51246923EC}"/>
    <dgm:cxn modelId="{F6D9651C-7708-44E5-8D15-7F2FB6A509C6}" type="presOf" srcId="{BFB0442B-7707-4674-8077-3A51246923EC}" destId="{5716136E-8525-4E2B-BA8C-659F58D76D23}" srcOrd="0" destOrd="0" presId="urn:microsoft.com/office/officeart/2005/8/layout/lProcess1"/>
    <dgm:cxn modelId="{C44F0E29-E973-4535-8585-2770BB9E35E7}" type="presOf" srcId="{C1AA970B-43C4-4FD5-9420-5AFA6D399D96}" destId="{ACEAF209-5EBD-4FD6-A7C2-ED14B247D0E0}" srcOrd="0" destOrd="0" presId="urn:microsoft.com/office/officeart/2005/8/layout/lProcess1"/>
    <dgm:cxn modelId="{BF0DA367-2381-44C5-AA65-26D5AF626134}" srcId="{D133D4A0-B58F-4C8D-BB12-95B9F9BF7919}" destId="{65BA57E7-6457-4546-A20A-EA1CAFC46C0F}" srcOrd="1" destOrd="0" parTransId="{7466E919-9A7C-4C62-ADB7-7BAE72269537}" sibTransId="{6A422553-DAB7-4EF3-80B1-6738811828B3}"/>
    <dgm:cxn modelId="{76B3124A-724E-460B-A925-0F915139BF3E}" type="presOf" srcId="{B0AB9F7E-AB29-4368-8308-B50797B17DCE}" destId="{9F63DD37-C4BF-42D7-BDAD-0C476CB64AA5}" srcOrd="0" destOrd="0" presId="urn:microsoft.com/office/officeart/2005/8/layout/lProcess1"/>
    <dgm:cxn modelId="{A0F5DC6C-2517-49F7-89B5-553C8415BCE5}" type="presOf" srcId="{580D0433-3FA9-4DF7-88AD-75AB0F46283E}" destId="{1C849723-1610-4460-9E27-A87A8C852DBC}" srcOrd="0" destOrd="0" presId="urn:microsoft.com/office/officeart/2005/8/layout/lProcess1"/>
    <dgm:cxn modelId="{3B5C5071-EE2D-4ED1-A661-7584AD7C34C9}" srcId="{B0AB9F7E-AB29-4368-8308-B50797B17DCE}" destId="{D133D4A0-B58F-4C8D-BB12-95B9F9BF7919}" srcOrd="0" destOrd="0" parTransId="{3955ED1D-0801-43B7-8440-2FF903AD5A9E}" sibTransId="{05A75F35-F648-4528-AE4B-383441A9836B}"/>
    <dgm:cxn modelId="{497B817D-CAE8-4525-99C2-0367EC4B510D}" type="presOf" srcId="{65BA57E7-6457-4546-A20A-EA1CAFC46C0F}" destId="{881F7140-F95B-4BD1-887B-74AC396B5A7A}" srcOrd="0" destOrd="0" presId="urn:microsoft.com/office/officeart/2005/8/layout/lProcess1"/>
    <dgm:cxn modelId="{83A79F7F-AE30-4409-B846-8F288F8E2982}" srcId="{D133D4A0-B58F-4C8D-BB12-95B9F9BF7919}" destId="{580D0433-3FA9-4DF7-88AD-75AB0F46283E}" srcOrd="2" destOrd="0" parTransId="{21B9DF78-0C96-4C1A-91F6-8AE81B1269B0}" sibTransId="{466C7D43-78D6-4DCB-BB0C-DEF704554A99}"/>
    <dgm:cxn modelId="{743C42F2-BA30-446A-AF97-0AB6FDACA419}" type="presOf" srcId="{0544305D-D92C-4D28-AE49-FC98C83CBB15}" destId="{4390C396-6125-41A4-AE18-08A77D7CC0E6}" srcOrd="0" destOrd="0" presId="urn:microsoft.com/office/officeart/2005/8/layout/lProcess1"/>
    <dgm:cxn modelId="{05AB25FD-56F3-4CC9-9790-7C79CEF662EA}" type="presOf" srcId="{6A422553-DAB7-4EF3-80B1-6738811828B3}" destId="{3D33BBEB-7271-4690-BA9D-5832421D0B3A}" srcOrd="0" destOrd="0" presId="urn:microsoft.com/office/officeart/2005/8/layout/lProcess1"/>
    <dgm:cxn modelId="{3481BA42-0D6C-48CF-9ECA-0604A12C58A0}" type="presParOf" srcId="{9F63DD37-C4BF-42D7-BDAD-0C476CB64AA5}" destId="{469F6952-3D10-48BC-ABDE-0E240EC4DD74}" srcOrd="0" destOrd="0" presId="urn:microsoft.com/office/officeart/2005/8/layout/lProcess1"/>
    <dgm:cxn modelId="{B59A6C51-75DD-4113-95BE-C9D7452004FA}" type="presParOf" srcId="{469F6952-3D10-48BC-ABDE-0E240EC4DD74}" destId="{BC6B4D9E-9B22-4E5D-A66B-0B4AD5C61C09}" srcOrd="0" destOrd="0" presId="urn:microsoft.com/office/officeart/2005/8/layout/lProcess1"/>
    <dgm:cxn modelId="{EC1594A9-079F-4FD9-98DD-79712E5E5793}" type="presParOf" srcId="{469F6952-3D10-48BC-ABDE-0E240EC4DD74}" destId="{ACEAF209-5EBD-4FD6-A7C2-ED14B247D0E0}" srcOrd="1" destOrd="0" presId="urn:microsoft.com/office/officeart/2005/8/layout/lProcess1"/>
    <dgm:cxn modelId="{D9BD365D-8E35-4265-A655-BB65AE22DEFB}" type="presParOf" srcId="{469F6952-3D10-48BC-ABDE-0E240EC4DD74}" destId="{4390C396-6125-41A4-AE18-08A77D7CC0E6}" srcOrd="2" destOrd="0" presId="urn:microsoft.com/office/officeart/2005/8/layout/lProcess1"/>
    <dgm:cxn modelId="{F7822AE5-C024-45D1-8613-CB2ED966FA5B}" type="presParOf" srcId="{469F6952-3D10-48BC-ABDE-0E240EC4DD74}" destId="{5716136E-8525-4E2B-BA8C-659F58D76D23}" srcOrd="3" destOrd="0" presId="urn:microsoft.com/office/officeart/2005/8/layout/lProcess1"/>
    <dgm:cxn modelId="{39F67D4D-8B6A-45BB-B641-18F46782DC2F}" type="presParOf" srcId="{469F6952-3D10-48BC-ABDE-0E240EC4DD74}" destId="{881F7140-F95B-4BD1-887B-74AC396B5A7A}" srcOrd="4" destOrd="0" presId="urn:microsoft.com/office/officeart/2005/8/layout/lProcess1"/>
    <dgm:cxn modelId="{3684F651-F8ED-4F1A-8DAF-56D9D8478087}" type="presParOf" srcId="{469F6952-3D10-48BC-ABDE-0E240EC4DD74}" destId="{3D33BBEB-7271-4690-BA9D-5832421D0B3A}" srcOrd="5" destOrd="0" presId="urn:microsoft.com/office/officeart/2005/8/layout/lProcess1"/>
    <dgm:cxn modelId="{44BF232C-8AB3-4B66-98F8-463BC54B7DD9}" type="presParOf" srcId="{469F6952-3D10-48BC-ABDE-0E240EC4DD74}" destId="{1C849723-1610-4460-9E27-A87A8C852DBC}" srcOrd="6" destOrd="0" presId="urn:microsoft.com/office/officeart/2005/8/layout/lProcess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B4D9E-9B22-4E5D-A66B-0B4AD5C61C09}">
      <dsp:nvSpPr>
        <dsp:cNvPr id="0" name=""/>
        <dsp:cNvSpPr/>
      </dsp:nvSpPr>
      <dsp:spPr>
        <a:xfrm>
          <a:off x="1482276" y="232"/>
          <a:ext cx="3345812" cy="836453"/>
        </a:xfrm>
        <a:prstGeom prst="roundRect">
          <a:avLst>
            <a:gd name="adj" fmla="val 10000"/>
          </a:avLst>
        </a:prstGeom>
        <a:solidFill>
          <a:srgbClr val="0A1B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rtl="0">
            <a:lnSpc>
              <a:spcPct val="90000"/>
            </a:lnSpc>
            <a:spcBef>
              <a:spcPct val="0"/>
            </a:spcBef>
            <a:spcAft>
              <a:spcPct val="35000"/>
            </a:spcAft>
            <a:buNone/>
          </a:pPr>
          <a:r>
            <a:rPr lang="en-US" sz="3900" kern="1200">
              <a:latin typeface="Calibri Light" panose="020F0302020204030204"/>
            </a:rPr>
            <a:t>Code of Virginia</a:t>
          </a:r>
        </a:p>
      </dsp:txBody>
      <dsp:txXfrm>
        <a:off x="1506775" y="24731"/>
        <a:ext cx="3296814" cy="787455"/>
      </dsp:txXfrm>
    </dsp:sp>
    <dsp:sp modelId="{ACEAF209-5EBD-4FD6-A7C2-ED14B247D0E0}">
      <dsp:nvSpPr>
        <dsp:cNvPr id="0" name=""/>
        <dsp:cNvSpPr/>
      </dsp:nvSpPr>
      <dsp:spPr>
        <a:xfrm rot="5400000">
          <a:off x="3081992" y="909874"/>
          <a:ext cx="146379" cy="146379"/>
        </a:xfrm>
        <a:prstGeom prst="rightArrow">
          <a:avLst>
            <a:gd name="adj1" fmla="val 667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90C396-6125-41A4-AE18-08A77D7CC0E6}">
      <dsp:nvSpPr>
        <dsp:cNvPr id="0" name=""/>
        <dsp:cNvSpPr/>
      </dsp:nvSpPr>
      <dsp:spPr>
        <a:xfrm>
          <a:off x="1482276" y="1129443"/>
          <a:ext cx="3345812" cy="836453"/>
        </a:xfrm>
        <a:prstGeom prst="roundRect">
          <a:avLst>
            <a:gd name="adj" fmla="val 10000"/>
          </a:avLst>
        </a:prstGeom>
        <a:solidFill>
          <a:srgbClr val="3A549B"/>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bg1"/>
              </a:solidFill>
              <a:latin typeface="Calibri Light" panose="020F0302020204030204"/>
            </a:rPr>
            <a:t>VA Board of Education</a:t>
          </a:r>
          <a:endParaRPr lang="en-US" sz="2800" kern="1200">
            <a:solidFill>
              <a:schemeClr val="bg1"/>
            </a:solidFill>
          </a:endParaRPr>
        </a:p>
      </dsp:txBody>
      <dsp:txXfrm>
        <a:off x="1506775" y="1153942"/>
        <a:ext cx="3296814" cy="787455"/>
      </dsp:txXfrm>
    </dsp:sp>
    <dsp:sp modelId="{5716136E-8525-4E2B-BA8C-659F58D76D23}">
      <dsp:nvSpPr>
        <dsp:cNvPr id="0" name=""/>
        <dsp:cNvSpPr/>
      </dsp:nvSpPr>
      <dsp:spPr>
        <a:xfrm rot="5400000">
          <a:off x="3081992" y="2039086"/>
          <a:ext cx="146379" cy="146379"/>
        </a:xfrm>
        <a:prstGeom prst="rightArrow">
          <a:avLst>
            <a:gd name="adj1" fmla="val 66700"/>
            <a:gd name="adj2" fmla="val 50000"/>
          </a:avLst>
        </a:prstGeom>
        <a:solidFill>
          <a:schemeClr val="accent1">
            <a:shade val="90000"/>
            <a:hueOff val="276951"/>
            <a:satOff val="-5914"/>
            <a:lumOff val="220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1F7140-F95B-4BD1-887B-74AC396B5A7A}">
      <dsp:nvSpPr>
        <dsp:cNvPr id="0" name=""/>
        <dsp:cNvSpPr/>
      </dsp:nvSpPr>
      <dsp:spPr>
        <a:xfrm>
          <a:off x="1482276" y="2258655"/>
          <a:ext cx="3345812" cy="836453"/>
        </a:xfrm>
        <a:prstGeom prst="roundRect">
          <a:avLst>
            <a:gd name="adj" fmla="val 10000"/>
          </a:avLst>
        </a:prstGeom>
        <a:solidFill>
          <a:srgbClr val="00B0F0"/>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latin typeface="Calibri Light" panose="020F0302020204030204"/>
            </a:rPr>
            <a:t>PWCS School Board</a:t>
          </a:r>
          <a:endParaRPr lang="en-US" sz="2800" kern="1200"/>
        </a:p>
      </dsp:txBody>
      <dsp:txXfrm>
        <a:off x="1506775" y="2283154"/>
        <a:ext cx="3296814" cy="787455"/>
      </dsp:txXfrm>
    </dsp:sp>
    <dsp:sp modelId="{3D33BBEB-7271-4690-BA9D-5832421D0B3A}">
      <dsp:nvSpPr>
        <dsp:cNvPr id="0" name=""/>
        <dsp:cNvSpPr/>
      </dsp:nvSpPr>
      <dsp:spPr>
        <a:xfrm rot="5400000">
          <a:off x="3081992" y="3168297"/>
          <a:ext cx="146379" cy="146379"/>
        </a:xfrm>
        <a:prstGeom prst="rightArrow">
          <a:avLst>
            <a:gd name="adj1" fmla="val 66700"/>
            <a:gd name="adj2" fmla="val 50000"/>
          </a:avLst>
        </a:prstGeom>
        <a:solidFill>
          <a:schemeClr val="accent1">
            <a:shade val="90000"/>
            <a:hueOff val="276951"/>
            <a:satOff val="-5914"/>
            <a:lumOff val="220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849723-1610-4460-9E27-A87A8C852DBC}">
      <dsp:nvSpPr>
        <dsp:cNvPr id="0" name=""/>
        <dsp:cNvSpPr/>
      </dsp:nvSpPr>
      <dsp:spPr>
        <a:xfrm>
          <a:off x="1482276" y="3387866"/>
          <a:ext cx="3345812" cy="836453"/>
        </a:xfrm>
        <a:prstGeom prst="roundRect">
          <a:avLst>
            <a:gd name="adj" fmla="val 10000"/>
          </a:avLst>
        </a:prstGeom>
        <a:solidFill>
          <a:srgbClr val="F6A21D"/>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latin typeface="Calibri Light" panose="020F0302020204030204"/>
            </a:rPr>
            <a:t>School Site</a:t>
          </a:r>
          <a:endParaRPr lang="en-US" sz="2800" kern="1200"/>
        </a:p>
      </dsp:txBody>
      <dsp:txXfrm>
        <a:off x="1506775" y="3412365"/>
        <a:ext cx="3296814" cy="78745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0BC16-8F58-2E4E-98F7-5623339AB368}"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B9AAC-ECDF-1643-BF2E-8957ED38FB11}" type="slidenum">
              <a:rPr lang="en-US" smtClean="0"/>
              <a:t>‹#›</a:t>
            </a:fld>
            <a:endParaRPr lang="en-US"/>
          </a:p>
        </p:txBody>
      </p:sp>
    </p:spTree>
    <p:extLst>
      <p:ext uri="{BB962C8B-B14F-4D97-AF65-F5344CB8AC3E}">
        <p14:creationId xmlns:p14="http://schemas.microsoft.com/office/powerpoint/2010/main" val="1257662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Aft>
                <a:spcPts val="750"/>
              </a:spcAft>
              <a:buFont typeface="Arial"/>
              <a:buChar char="•"/>
            </a:pPr>
            <a:r>
              <a:rPr lang="en-US" b="1"/>
              <a:t>The Code of Behavior:</a:t>
            </a:r>
            <a:endParaRPr lang="en-US"/>
          </a:p>
          <a:p>
            <a:pPr marL="171450" indent="-171450">
              <a:lnSpc>
                <a:spcPct val="90000"/>
              </a:lnSpc>
              <a:spcAft>
                <a:spcPts val="750"/>
              </a:spcAft>
              <a:buFont typeface="Arial"/>
              <a:buChar char="•"/>
            </a:pPr>
            <a:endParaRPr lang="en-US"/>
          </a:p>
          <a:p>
            <a:pPr marL="342900" indent="-342900">
              <a:lnSpc>
                <a:spcPct val="90000"/>
              </a:lnSpc>
              <a:spcAft>
                <a:spcPts val="750"/>
              </a:spcAft>
              <a:buFont typeface="Symbol,Sans-Serif"/>
              <a:buChar char=""/>
            </a:pPr>
            <a:r>
              <a:rPr lang="en-US"/>
              <a:t>Establishes the expectations for student behavior to enhance school safety and learning.</a:t>
            </a:r>
          </a:p>
          <a:p>
            <a:pPr marL="342900" indent="-342900">
              <a:lnSpc>
                <a:spcPct val="90000"/>
              </a:lnSpc>
              <a:spcAft>
                <a:spcPts val="750"/>
              </a:spcAft>
              <a:buFont typeface="Symbol,Sans-Serif"/>
              <a:buChar char=""/>
            </a:pPr>
            <a:endParaRPr lang="en-US"/>
          </a:p>
          <a:p>
            <a:pPr marL="342900" indent="-342900">
              <a:lnSpc>
                <a:spcPct val="90000"/>
              </a:lnSpc>
              <a:spcAft>
                <a:spcPts val="750"/>
              </a:spcAft>
              <a:buFont typeface="Symbol,Sans-Serif"/>
              <a:buChar char=""/>
            </a:pPr>
            <a:r>
              <a:rPr lang="en-US"/>
              <a:t>Outlines the expectations, rules, and consequences for student behavior in Prince William County Public Schools (PWCS). </a:t>
            </a:r>
          </a:p>
          <a:p>
            <a:pPr marL="342900" indent="-342900">
              <a:lnSpc>
                <a:spcPct val="90000"/>
              </a:lnSpc>
              <a:spcAft>
                <a:spcPts val="750"/>
              </a:spcAft>
              <a:buFont typeface="Symbol,Sans-Serif"/>
              <a:buChar char=""/>
            </a:pPr>
            <a:endParaRPr lang="en-US"/>
          </a:p>
          <a:p>
            <a:pPr marL="342900" indent="-342900">
              <a:lnSpc>
                <a:spcPct val="90000"/>
              </a:lnSpc>
              <a:spcAft>
                <a:spcPts val="750"/>
              </a:spcAft>
              <a:buFont typeface="Symbol,Sans-Serif"/>
              <a:buChar char=""/>
            </a:pPr>
            <a:r>
              <a:rPr lang="en-US"/>
              <a:t>It’s important for students to understand these expectations and adhere to them.</a:t>
            </a:r>
          </a:p>
          <a:p>
            <a:pPr marL="342900" indent="-342900">
              <a:lnSpc>
                <a:spcPct val="90000"/>
              </a:lnSpc>
              <a:spcAft>
                <a:spcPts val="750"/>
              </a:spcAft>
              <a:buFont typeface="Symbol,Sans-Serif"/>
              <a:buChar char=""/>
            </a:pPr>
            <a:endParaRPr lang="en-US"/>
          </a:p>
          <a:p>
            <a:pPr marL="342900" indent="-342900">
              <a:lnSpc>
                <a:spcPct val="90000"/>
              </a:lnSpc>
              <a:spcAft>
                <a:spcPts val="750"/>
              </a:spcAft>
              <a:buFont typeface="Symbol,Sans-Serif"/>
              <a:buChar char=""/>
            </a:pPr>
            <a:r>
              <a:rPr lang="en-US" b="1"/>
              <a:t>If you don’t understand the rules and what is expected of you, ask for help! </a:t>
            </a:r>
            <a:r>
              <a:rPr lang="en-US"/>
              <a:t>It is your responsibility to ask an adult to help you understand. </a:t>
            </a:r>
          </a:p>
          <a:p>
            <a:pPr marL="342900" indent="-342900">
              <a:lnSpc>
                <a:spcPct val="90000"/>
              </a:lnSpc>
              <a:spcAft>
                <a:spcPts val="750"/>
              </a:spcAft>
              <a:buFont typeface="Symbol,Sans-Serif"/>
              <a:buChar char=""/>
            </a:pPr>
            <a:endParaRPr lang="en-US"/>
          </a:p>
          <a:p>
            <a:pPr marL="342900" indent="-342900">
              <a:lnSpc>
                <a:spcPct val="90000"/>
              </a:lnSpc>
              <a:spcAft>
                <a:spcPts val="750"/>
              </a:spcAft>
              <a:buFont typeface="Symbol,Sans-Serif"/>
              <a:buChar char=""/>
            </a:pPr>
            <a:r>
              <a:rPr lang="en-US"/>
              <a:t>Our school staff is here to help you to be successful!</a:t>
            </a:r>
          </a:p>
          <a:p>
            <a:endParaRPr lang="en-US"/>
          </a:p>
        </p:txBody>
      </p:sp>
      <p:sp>
        <p:nvSpPr>
          <p:cNvPr id="4" name="Slide Number Placeholder 3"/>
          <p:cNvSpPr>
            <a:spLocks noGrp="1"/>
          </p:cNvSpPr>
          <p:nvPr>
            <p:ph type="sldNum" sz="quarter" idx="5"/>
          </p:nvPr>
        </p:nvSpPr>
        <p:spPr/>
        <p:txBody>
          <a:bodyPr/>
          <a:lstStyle/>
          <a:p>
            <a:fld id="{FE5B9AAC-ECDF-1643-BF2E-8957ED38FB11}" type="slidenum">
              <a:rPr lang="en-US" smtClean="0"/>
              <a:t>1</a:t>
            </a:fld>
            <a:endParaRPr lang="en-US"/>
          </a:p>
        </p:txBody>
      </p:sp>
    </p:spTree>
    <p:extLst>
      <p:ext uri="{BB962C8B-B14F-4D97-AF65-F5344CB8AC3E}">
        <p14:creationId xmlns:p14="http://schemas.microsoft.com/office/powerpoint/2010/main" val="2802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Virginia Board of Education created the Model Guidance for Positive and Preventative Code of Student Conduct Policy and Alternatives to Suspension</a:t>
            </a:r>
            <a:endParaRPr lang="en-US"/>
          </a:p>
          <a:p>
            <a:endParaRPr lang="en-US">
              <a:ea typeface="Calibri"/>
              <a:cs typeface="Calibri"/>
            </a:endParaRPr>
          </a:p>
          <a:p>
            <a:r>
              <a:rPr lang="en-US">
                <a:ea typeface="Calibri"/>
                <a:cs typeface="Calibri"/>
              </a:rPr>
              <a:t>PWCS School board created the COB </a:t>
            </a:r>
          </a:p>
          <a:p>
            <a:endParaRPr lang="en-US">
              <a:ea typeface="Calibri"/>
              <a:cs typeface="Calibri"/>
            </a:endParaRPr>
          </a:p>
          <a:p>
            <a:r>
              <a:rPr lang="en-US">
                <a:ea typeface="Calibri"/>
                <a:cs typeface="Calibri"/>
              </a:rPr>
              <a:t>School site utilize PWCS COB  </a:t>
            </a:r>
            <a:r>
              <a:rPr lang="en-US"/>
              <a:t>for managing student conduct. The school site educates the students yearly on the COB. Schools establish and then implement a clear, consistent, restorative process consistent with local board policy.</a:t>
            </a:r>
            <a:endParaRPr lang="en-US">
              <a:ea typeface="Calibri"/>
              <a:cs typeface="Calibri"/>
            </a:endParaRPr>
          </a:p>
          <a:p>
            <a:pPr marL="285750" indent="-285750">
              <a:lnSpc>
                <a:spcPts val="1350"/>
              </a:lnSpc>
              <a:buFont typeface="Arial,Sans-Serif"/>
              <a:buChar char="•"/>
            </a:pPr>
            <a:endParaRPr lang="en-US"/>
          </a:p>
          <a:p>
            <a:pPr marL="285750" indent="-285750">
              <a:lnSpc>
                <a:spcPts val="1350"/>
              </a:lnSpc>
              <a:buFont typeface="Arial,Sans-Serif"/>
              <a:buChar char="•"/>
            </a:pPr>
            <a:endParaRPr lang="en-US"/>
          </a:p>
          <a:p>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FE5B9AAC-ECDF-1643-BF2E-8957ED38FB11}" type="slidenum">
              <a:rPr lang="en-US" smtClean="0"/>
              <a:t>2</a:t>
            </a:fld>
            <a:endParaRPr lang="en-US"/>
          </a:p>
        </p:txBody>
      </p:sp>
    </p:spTree>
    <p:extLst>
      <p:ext uri="{BB962C8B-B14F-4D97-AF65-F5344CB8AC3E}">
        <p14:creationId xmlns:p14="http://schemas.microsoft.com/office/powerpoint/2010/main" val="2152791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Purpose of the Code of Behavior:</a:t>
            </a:r>
            <a:r>
              <a:rPr lang="en-US"/>
              <a:t> The Code of Behavior establishes clear expectations for student conduct, aiming to create a safe and focused learning environment that facilitates access to quality instruction. It details expected behaviors, student rights, and consequences for violations.</a:t>
            </a:r>
          </a:p>
          <a:p>
            <a:r>
              <a:rPr lang="en-US" b="1"/>
              <a:t>Shared Understanding and Positive Behaviors:</a:t>
            </a:r>
            <a:r>
              <a:rPr lang="en-US"/>
              <a:t> Implementing the Code of Behavior requires a shared understanding among students and educators. Establishing common ground on positive and negative behaviors is crucial. Beyond the rules, students need strategies for success, and teaching these strategies significantly contributes to their achievement.</a:t>
            </a:r>
            <a:endParaRPr lang="en-US">
              <a:ea typeface="Calibri"/>
              <a:cs typeface="Calibri"/>
            </a:endParaRPr>
          </a:p>
          <a:p>
            <a:r>
              <a:rPr lang="en-US" b="1"/>
              <a:t>Fostering a Supportive Environment:</a:t>
            </a:r>
            <a:r>
              <a:rPr lang="en-US"/>
              <a:t> A supportive and respectful learning environment is essential for student success. When students feel safe and respected, they are more likely to thrive academically.</a:t>
            </a:r>
            <a:endParaRPr lang="en-US">
              <a:ea typeface="Calibri"/>
              <a:cs typeface="Calibri"/>
            </a:endParaRPr>
          </a:p>
          <a:p>
            <a:r>
              <a:rPr lang="en-US" b="1"/>
              <a:t>Preventative Practices and Restorative Practices:</a:t>
            </a:r>
            <a:r>
              <a:rPr lang="en-US"/>
              <a:t> Preventative Practices, including Restorative Practices, aim to help students succeed by addressing issues before they escalate. Restorative Practices focus on learning from situations that led to violations, offering strategies for growth </a:t>
            </a:r>
            <a:r>
              <a:rPr lang="en-US" b="1" u="sng"/>
              <a:t>without replacing consequences</a:t>
            </a:r>
            <a:r>
              <a:rPr lang="en-US"/>
              <a:t>.</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FE5B9AAC-ECDF-1643-BF2E-8957ED38FB11}" type="slidenum">
              <a:rPr lang="en-US" smtClean="0"/>
              <a:t>3</a:t>
            </a:fld>
            <a:endParaRPr lang="en-US"/>
          </a:p>
        </p:txBody>
      </p:sp>
    </p:spTree>
    <p:extLst>
      <p:ext uri="{BB962C8B-B14F-4D97-AF65-F5344CB8AC3E}">
        <p14:creationId xmlns:p14="http://schemas.microsoft.com/office/powerpoint/2010/main" val="3391121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Highlight MTSS – we ask about the interventions that have been provided for the student and data to support the growth or not</a:t>
            </a:r>
            <a:endParaRPr lang="en-US">
              <a:ea typeface="Calibri"/>
              <a:cs typeface="Calibri"/>
            </a:endParaRPr>
          </a:p>
          <a:p>
            <a:r>
              <a:rPr lang="en-US">
                <a:ea typeface="Calibri"/>
                <a:cs typeface="Calibri"/>
              </a:rPr>
              <a:t>SBAR: Student Behavior and Administrative Response VDOE: Levels 1 through 5 broken into grade levels PK-2; 3-5 and 6-12</a:t>
            </a:r>
          </a:p>
          <a:p>
            <a:r>
              <a:rPr lang="en-US">
                <a:ea typeface="Calibri"/>
                <a:cs typeface="Calibri"/>
              </a:rPr>
              <a:t>Level 4 Responses: Short Term Suspense: PreK-3 one to three days, Grades 4-6 four to ten days and Grades 7-12 five to ten days</a:t>
            </a:r>
          </a:p>
          <a:p>
            <a:r>
              <a:rPr lang="en-US">
                <a:ea typeface="Calibri"/>
                <a:cs typeface="Calibri"/>
              </a:rPr>
              <a:t>Possible recommendation for long-term suspension 11 to 45 days</a:t>
            </a:r>
          </a:p>
          <a:p>
            <a:r>
              <a:rPr lang="en-US">
                <a:ea typeface="Calibri"/>
                <a:cs typeface="Calibri"/>
              </a:rPr>
              <a:t>Level 5 Responses: Referral to the Student Hearings Department for Further Disciplinary Action;  Long-Term Suspension – 11 to 45 days as defined by VA Code 22.1-276.01; Alternative Placement; Expulsion</a:t>
            </a:r>
          </a:p>
          <a:p>
            <a:endParaRPr lang="en-US"/>
          </a:p>
        </p:txBody>
      </p:sp>
      <p:sp>
        <p:nvSpPr>
          <p:cNvPr id="4" name="Slide Number Placeholder 3"/>
          <p:cNvSpPr>
            <a:spLocks noGrp="1"/>
          </p:cNvSpPr>
          <p:nvPr>
            <p:ph type="sldNum" sz="quarter" idx="5"/>
          </p:nvPr>
        </p:nvSpPr>
        <p:spPr/>
        <p:txBody>
          <a:bodyPr/>
          <a:lstStyle/>
          <a:p>
            <a:fld id="{FE5B9AAC-ECDF-1643-BF2E-8957ED38FB11}" type="slidenum">
              <a:rPr lang="en-US" smtClean="0"/>
              <a:t>4</a:t>
            </a:fld>
            <a:endParaRPr lang="en-US"/>
          </a:p>
        </p:txBody>
      </p:sp>
    </p:spTree>
    <p:extLst>
      <p:ext uri="{BB962C8B-B14F-4D97-AF65-F5344CB8AC3E}">
        <p14:creationId xmlns:p14="http://schemas.microsoft.com/office/powerpoint/2010/main" val="437034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Highlight MTSS – we ask about the interventions that have been provided for the student and data to support the growth or not</a:t>
            </a:r>
            <a:endParaRPr lang="en-US">
              <a:ea typeface="Calibri"/>
              <a:cs typeface="Calibri"/>
            </a:endParaRPr>
          </a:p>
          <a:p>
            <a:r>
              <a:rPr lang="en-US">
                <a:ea typeface="Calibri"/>
                <a:cs typeface="Calibri"/>
              </a:rPr>
              <a:t>SBAR: Student Behavior and Administrative Response VDOE: Levels 1 through 5 broken into grade levels PK-2; 3-5 and 6-12</a:t>
            </a:r>
          </a:p>
          <a:p>
            <a:r>
              <a:rPr lang="en-US">
                <a:ea typeface="Calibri"/>
                <a:cs typeface="Calibri"/>
              </a:rPr>
              <a:t>Level 4 Responses: Short Term Suspense: PreK-3 one to three days, Grades 4-6 four to ten days and Grades 7-12 five to ten days</a:t>
            </a:r>
          </a:p>
          <a:p>
            <a:r>
              <a:rPr lang="en-US">
                <a:ea typeface="Calibri"/>
                <a:cs typeface="Calibri"/>
              </a:rPr>
              <a:t>Possible recommendation for long-term suspension 11 to 364 days</a:t>
            </a:r>
          </a:p>
          <a:p>
            <a:r>
              <a:rPr lang="en-US">
                <a:ea typeface="Calibri"/>
                <a:cs typeface="Calibri"/>
              </a:rPr>
              <a:t>Level 5 Responses: Referral to the Student Hearings Department for Further Disciplinary Action;  Long-Term Suspension – 11 to 45 days as defined by VA Code 22.1-276.01; Alternative Placement; Expulsion (365 days)</a:t>
            </a:r>
          </a:p>
          <a:p>
            <a:endParaRPr lang="en-US"/>
          </a:p>
        </p:txBody>
      </p:sp>
      <p:sp>
        <p:nvSpPr>
          <p:cNvPr id="4" name="Slide Number Placeholder 3"/>
          <p:cNvSpPr>
            <a:spLocks noGrp="1"/>
          </p:cNvSpPr>
          <p:nvPr>
            <p:ph type="sldNum" sz="quarter" idx="5"/>
          </p:nvPr>
        </p:nvSpPr>
        <p:spPr/>
        <p:txBody>
          <a:bodyPr/>
          <a:lstStyle/>
          <a:p>
            <a:fld id="{FE5B9AAC-ECDF-1643-BF2E-8957ED38FB11}" type="slidenum">
              <a:rPr lang="en-US" smtClean="0"/>
              <a:t>5</a:t>
            </a:fld>
            <a:endParaRPr lang="en-US"/>
          </a:p>
        </p:txBody>
      </p:sp>
    </p:spTree>
    <p:extLst>
      <p:ext uri="{BB962C8B-B14F-4D97-AF65-F5344CB8AC3E}">
        <p14:creationId xmlns:p14="http://schemas.microsoft.com/office/powerpoint/2010/main" val="4189790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CBAA7-E064-6EF7-26DB-0976B71A18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0581BD-7DD2-0EFB-659E-1CDBDCB01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6B3447-FE3D-A384-D4D4-A8AC49816DD3}"/>
              </a:ext>
            </a:extLst>
          </p:cNvPr>
          <p:cNvSpPr>
            <a:spLocks noGrp="1"/>
          </p:cNvSpPr>
          <p:nvPr>
            <p:ph type="body" idx="1"/>
          </p:nvPr>
        </p:nvSpPr>
        <p:spPr/>
        <p:txBody>
          <a:bodyPr/>
          <a:lstStyle/>
          <a:p>
            <a:r>
              <a:rPr lang="en-US"/>
              <a:t>Highlight MTSS – we ask about the interventions that have been provided for the student and data to support the growth or not</a:t>
            </a:r>
            <a:endParaRPr lang="en-US">
              <a:ea typeface="Calibri"/>
              <a:cs typeface="Calibri"/>
            </a:endParaRPr>
          </a:p>
          <a:p>
            <a:endParaRPr lang="en-US">
              <a:ea typeface="Calibri"/>
              <a:cs typeface="Calibri"/>
            </a:endParaRPr>
          </a:p>
          <a:p>
            <a:pPr marL="342900" indent="-342900">
              <a:spcBef>
                <a:spcPts val="1000"/>
              </a:spcBef>
              <a:buFont typeface="Arial,Sans-Serif"/>
              <a:buChar char="•"/>
            </a:pPr>
            <a:r>
              <a:rPr lang="en-US" b="1"/>
              <a:t>Behavior codes are aligned with state guidelines, "Student Behavior and Administrative Response" (SBAR) codes.</a:t>
            </a:r>
            <a:endParaRPr lang="en-US"/>
          </a:p>
          <a:p>
            <a:pPr marL="342900" indent="-342900">
              <a:spcBef>
                <a:spcPts val="1000"/>
              </a:spcBef>
              <a:buFont typeface="Arial,Sans-Serif"/>
              <a:buChar char="•"/>
            </a:pPr>
            <a:r>
              <a:rPr lang="en-US" b="1"/>
              <a:t>Tiered responses to student misconduct is aligned with "Leveling".</a:t>
            </a:r>
            <a:endParaRPr lang="en-US"/>
          </a:p>
          <a:p>
            <a:endParaRPr lang="en-US">
              <a:ea typeface="Calibri"/>
              <a:cs typeface="Calibri"/>
            </a:endParaRPr>
          </a:p>
          <a:p>
            <a:r>
              <a:rPr lang="en-US">
                <a:ea typeface="Calibri"/>
                <a:cs typeface="Calibri"/>
              </a:rPr>
              <a:t>SBAR: Student Behavior and Administrative Response VDOE: Levels 1 through 5 broken into grade levels PK-2; 3-5 and 6-12</a:t>
            </a:r>
          </a:p>
          <a:p>
            <a:r>
              <a:rPr lang="en-US">
                <a:ea typeface="Calibri"/>
                <a:cs typeface="Calibri"/>
              </a:rPr>
              <a:t>Level 4 Responses: Short Term Suspense: PreK-3 one to three days, Grades 4-6 four to ten days and Grades 7-12 five to ten days</a:t>
            </a:r>
          </a:p>
          <a:p>
            <a:r>
              <a:rPr lang="en-US">
                <a:ea typeface="Calibri"/>
                <a:cs typeface="Calibri"/>
              </a:rPr>
              <a:t>Possible recommendation for long-term suspension 11 to 364 days</a:t>
            </a:r>
          </a:p>
          <a:p>
            <a:r>
              <a:rPr lang="en-US">
                <a:ea typeface="Calibri"/>
                <a:cs typeface="Calibri"/>
              </a:rPr>
              <a:t>Level 5 Responses: Referral to the Student Hearings Department for Further Disciplinary Action;  Long-Term Suspension – 11 to 45 days as defined by VA Code 22.1-276.01; Alternative Placement; Expulsion (365 days)</a:t>
            </a:r>
          </a:p>
          <a:p>
            <a:endParaRPr lang="en-US"/>
          </a:p>
        </p:txBody>
      </p:sp>
      <p:sp>
        <p:nvSpPr>
          <p:cNvPr id="4" name="Slide Number Placeholder 3">
            <a:extLst>
              <a:ext uri="{FF2B5EF4-FFF2-40B4-BE49-F238E27FC236}">
                <a16:creationId xmlns:a16="http://schemas.microsoft.com/office/drawing/2014/main" id="{58BDA928-3993-7D0E-6E00-1444CBBFDB32}"/>
              </a:ext>
            </a:extLst>
          </p:cNvPr>
          <p:cNvSpPr>
            <a:spLocks noGrp="1"/>
          </p:cNvSpPr>
          <p:nvPr>
            <p:ph type="sldNum" sz="quarter" idx="5"/>
          </p:nvPr>
        </p:nvSpPr>
        <p:spPr/>
        <p:txBody>
          <a:bodyPr/>
          <a:lstStyle/>
          <a:p>
            <a:fld id="{FE5B9AAC-ECDF-1643-BF2E-8957ED38FB11}" type="slidenum">
              <a:rPr lang="en-US" smtClean="0"/>
              <a:t>6</a:t>
            </a:fld>
            <a:endParaRPr lang="en-US"/>
          </a:p>
        </p:txBody>
      </p:sp>
    </p:spTree>
    <p:extLst>
      <p:ext uri="{BB962C8B-B14F-4D97-AF65-F5344CB8AC3E}">
        <p14:creationId xmlns:p14="http://schemas.microsoft.com/office/powerpoint/2010/main" val="3099804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474747"/>
                </a:solidFill>
              </a:rPr>
              <a:t> SBAR: Code of Virginia (§22.1-279.3:1) requires school divisions statewide to submit data annually to the Virginia Department of Education (VDOE)</a:t>
            </a:r>
            <a:endParaRPr lang="en-US">
              <a:ea typeface="Calibri"/>
              <a:cs typeface="Calibri"/>
            </a:endParaRPr>
          </a:p>
          <a:p>
            <a:endParaRPr lang="en-US">
              <a:solidFill>
                <a:srgbClr val="474747"/>
              </a:solidFill>
              <a:ea typeface="Calibri"/>
              <a:cs typeface="Calibri"/>
            </a:endParaRPr>
          </a:p>
          <a:p>
            <a:r>
              <a:rPr lang="en-US">
                <a:solidFill>
                  <a:srgbClr val="474747"/>
                </a:solidFill>
                <a:ea typeface="Calibri"/>
                <a:cs typeface="Calibri"/>
              </a:rPr>
              <a:t>Aligning PWCS discipline to the state SBAR Codes was a change to the 2025-2026 Code of Behavior. Additionally, providing leveling guidance for interventions and disciplinary consequences is provided in the COB.</a:t>
            </a:r>
          </a:p>
          <a:p>
            <a:endParaRPr lang="en-US">
              <a:solidFill>
                <a:srgbClr val="474747"/>
              </a:solidFill>
              <a:ea typeface="Calibri"/>
              <a:cs typeface="Calibri"/>
            </a:endParaRPr>
          </a:p>
          <a:p>
            <a:r>
              <a:rPr lang="en-US">
                <a:solidFill>
                  <a:srgbClr val="474747"/>
                </a:solidFill>
                <a:ea typeface="Calibri"/>
                <a:cs typeface="Calibri"/>
              </a:rPr>
              <a:t>Examples: </a:t>
            </a:r>
          </a:p>
          <a:p>
            <a:r>
              <a:rPr lang="en-US">
                <a:solidFill>
                  <a:srgbClr val="474747"/>
                </a:solidFill>
                <a:ea typeface="Calibri"/>
                <a:cs typeface="Calibri"/>
              </a:rPr>
              <a:t>BAP – Scholastic Dishonesty, Interfering with Learning (off-task, out of seat)</a:t>
            </a:r>
          </a:p>
          <a:p>
            <a:r>
              <a:rPr lang="en-US">
                <a:solidFill>
                  <a:srgbClr val="474747"/>
                </a:solidFill>
                <a:ea typeface="Calibri"/>
                <a:cs typeface="Calibri"/>
              </a:rPr>
              <a:t>BESO – Assault, Fight, Threat</a:t>
            </a:r>
          </a:p>
          <a:p>
            <a:r>
              <a:rPr lang="en-US">
                <a:solidFill>
                  <a:srgbClr val="474747"/>
                </a:solidFill>
                <a:ea typeface="Calibri"/>
                <a:cs typeface="Calibri"/>
              </a:rPr>
              <a:t>BSC – Alcohol, Drugs, Bullying WITH injury</a:t>
            </a:r>
          </a:p>
          <a:p>
            <a:r>
              <a:rPr lang="en-US">
                <a:solidFill>
                  <a:srgbClr val="474747"/>
                </a:solidFill>
                <a:ea typeface="Calibri"/>
                <a:cs typeface="Calibri"/>
              </a:rPr>
              <a:t>BSO – Refusing staff request, Gambling, Violation of Tech Policy</a:t>
            </a:r>
          </a:p>
          <a:p>
            <a:r>
              <a:rPr lang="en-US">
                <a:solidFill>
                  <a:srgbClr val="474747"/>
                </a:solidFill>
                <a:ea typeface="Calibri"/>
                <a:cs typeface="Calibri"/>
              </a:rPr>
              <a:t>RB – Bullying, Profane Language, Stealing without physical force – RB NO PHYSICAL HARM IS DONE</a:t>
            </a:r>
          </a:p>
          <a:p>
            <a:r>
              <a:rPr lang="en-US">
                <a:solidFill>
                  <a:srgbClr val="474747"/>
                </a:solidFill>
                <a:ea typeface="Calibri"/>
                <a:cs typeface="Calibri"/>
              </a:rPr>
              <a:t>PD – Persistently Dangerous – possession of handgun, bomb</a:t>
            </a: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FE5B9AAC-ECDF-1643-BF2E-8957ED38FB11}" type="slidenum">
              <a:rPr lang="en-US" smtClean="0"/>
              <a:t>7</a:t>
            </a:fld>
            <a:endParaRPr lang="en-US"/>
          </a:p>
        </p:txBody>
      </p:sp>
    </p:spTree>
    <p:extLst>
      <p:ext uri="{BB962C8B-B14F-4D97-AF65-F5344CB8AC3E}">
        <p14:creationId xmlns:p14="http://schemas.microsoft.com/office/powerpoint/2010/main" val="28026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80156-3030-7D4B-0D7F-9056DDE3E2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FF0115-53C4-8AA8-B7A3-65716A9A84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7297D5-D1DD-05F2-C948-C97765C674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D5875C4-6F18-1222-3AF0-0C29E64AC855}"/>
              </a:ext>
            </a:extLst>
          </p:cNvPr>
          <p:cNvSpPr>
            <a:spLocks noGrp="1"/>
          </p:cNvSpPr>
          <p:nvPr>
            <p:ph type="sldNum" sz="quarter" idx="5"/>
          </p:nvPr>
        </p:nvSpPr>
        <p:spPr/>
        <p:txBody>
          <a:bodyPr/>
          <a:lstStyle/>
          <a:p>
            <a:fld id="{FE5B9AAC-ECDF-1643-BF2E-8957ED38FB11}" type="slidenum">
              <a:rPr lang="en-US" smtClean="0"/>
              <a:t>12</a:t>
            </a:fld>
            <a:endParaRPr lang="en-US"/>
          </a:p>
        </p:txBody>
      </p:sp>
    </p:spTree>
    <p:extLst>
      <p:ext uri="{BB962C8B-B14F-4D97-AF65-F5344CB8AC3E}">
        <p14:creationId xmlns:p14="http://schemas.microsoft.com/office/powerpoint/2010/main" val="2741737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49CDE-D84A-7446-A58D-D84D5FBA89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DDD150-D7BB-394D-9ED5-8C89E8F550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5D62A9-16D7-E242-9D73-D5D2A71ED9DD}"/>
              </a:ext>
            </a:extLst>
          </p:cNvPr>
          <p:cNvSpPr>
            <a:spLocks noGrp="1"/>
          </p:cNvSpPr>
          <p:nvPr>
            <p:ph type="dt" sz="half" idx="10"/>
          </p:nvPr>
        </p:nvSpPr>
        <p:spPr/>
        <p:txBody>
          <a:bodyPr/>
          <a:lstStyle/>
          <a:p>
            <a:fld id="{1C798898-46D8-8C4D-ABCA-ACE26152FDDB}" type="datetime1">
              <a:rPr lang="en-US" smtClean="0"/>
              <a:t>2/9/2026</a:t>
            </a:fld>
            <a:endParaRPr lang="en-US"/>
          </a:p>
        </p:txBody>
      </p:sp>
      <p:sp>
        <p:nvSpPr>
          <p:cNvPr id="5" name="Footer Placeholder 4">
            <a:extLst>
              <a:ext uri="{FF2B5EF4-FFF2-40B4-BE49-F238E27FC236}">
                <a16:creationId xmlns:a16="http://schemas.microsoft.com/office/drawing/2014/main" id="{17E137CE-FC16-9640-A9EB-8BC95812F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8733A-4E4B-5A48-BEE7-E53860E9319D}"/>
              </a:ext>
            </a:extLst>
          </p:cNvPr>
          <p:cNvSpPr>
            <a:spLocks noGrp="1"/>
          </p:cNvSpPr>
          <p:nvPr>
            <p:ph type="sldNum" sz="quarter" idx="12"/>
          </p:nvPr>
        </p:nvSpPr>
        <p:spPr/>
        <p:txBody>
          <a:bodyPr/>
          <a:lstStyle/>
          <a:p>
            <a:fld id="{C5A5A4DD-36E7-2A44-99B2-90F1C9E9AE26}" type="slidenum">
              <a:rPr lang="en-US" smtClean="0"/>
              <a:t>‹#›</a:t>
            </a:fld>
            <a:endParaRPr lang="en-US"/>
          </a:p>
        </p:txBody>
      </p:sp>
    </p:spTree>
    <p:extLst>
      <p:ext uri="{BB962C8B-B14F-4D97-AF65-F5344CB8AC3E}">
        <p14:creationId xmlns:p14="http://schemas.microsoft.com/office/powerpoint/2010/main" val="2393028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EEDF3-4904-6B4D-BD82-CC91E510F4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79B35E-2462-6143-B959-9AEECEDEA0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2A994-1F7D-C24F-AEAE-FD51F9A1D204}"/>
              </a:ext>
            </a:extLst>
          </p:cNvPr>
          <p:cNvSpPr>
            <a:spLocks noGrp="1"/>
          </p:cNvSpPr>
          <p:nvPr>
            <p:ph type="dt" sz="half" idx="10"/>
          </p:nvPr>
        </p:nvSpPr>
        <p:spPr/>
        <p:txBody>
          <a:bodyPr/>
          <a:lstStyle/>
          <a:p>
            <a:fld id="{52B322AD-C861-2040-B339-741B6E9017D1}" type="datetime1">
              <a:rPr lang="en-US" smtClean="0"/>
              <a:t>2/9/2026</a:t>
            </a:fld>
            <a:endParaRPr lang="en-US"/>
          </a:p>
        </p:txBody>
      </p:sp>
      <p:sp>
        <p:nvSpPr>
          <p:cNvPr id="5" name="Footer Placeholder 4">
            <a:extLst>
              <a:ext uri="{FF2B5EF4-FFF2-40B4-BE49-F238E27FC236}">
                <a16:creationId xmlns:a16="http://schemas.microsoft.com/office/drawing/2014/main" id="{213AD8F8-FACA-AD47-81E0-4BB57F85AB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31039-1295-7642-A68A-DE58B0724D4D}"/>
              </a:ext>
            </a:extLst>
          </p:cNvPr>
          <p:cNvSpPr>
            <a:spLocks noGrp="1"/>
          </p:cNvSpPr>
          <p:nvPr>
            <p:ph type="sldNum" sz="quarter" idx="12"/>
          </p:nvPr>
        </p:nvSpPr>
        <p:spPr/>
        <p:txBody>
          <a:bodyPr/>
          <a:lstStyle/>
          <a:p>
            <a:fld id="{C5A5A4DD-36E7-2A44-99B2-90F1C9E9AE26}" type="slidenum">
              <a:rPr lang="en-US" smtClean="0"/>
              <a:t>‹#›</a:t>
            </a:fld>
            <a:endParaRPr lang="en-US"/>
          </a:p>
        </p:txBody>
      </p:sp>
    </p:spTree>
    <p:extLst>
      <p:ext uri="{BB962C8B-B14F-4D97-AF65-F5344CB8AC3E}">
        <p14:creationId xmlns:p14="http://schemas.microsoft.com/office/powerpoint/2010/main" val="258634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904DCD-FBC0-174A-9616-8CC790284C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6681CF-73A4-084E-A794-5D2CFEA385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7BC39-7313-FB41-89FD-79D96DECE691}"/>
              </a:ext>
            </a:extLst>
          </p:cNvPr>
          <p:cNvSpPr>
            <a:spLocks noGrp="1"/>
          </p:cNvSpPr>
          <p:nvPr>
            <p:ph type="dt" sz="half" idx="10"/>
          </p:nvPr>
        </p:nvSpPr>
        <p:spPr/>
        <p:txBody>
          <a:bodyPr/>
          <a:lstStyle/>
          <a:p>
            <a:fld id="{6E69FE0E-CFD8-9B4F-A38F-3C1F480588E5}" type="datetime1">
              <a:rPr lang="en-US" smtClean="0"/>
              <a:t>2/9/2026</a:t>
            </a:fld>
            <a:endParaRPr lang="en-US"/>
          </a:p>
        </p:txBody>
      </p:sp>
      <p:sp>
        <p:nvSpPr>
          <p:cNvPr id="5" name="Footer Placeholder 4">
            <a:extLst>
              <a:ext uri="{FF2B5EF4-FFF2-40B4-BE49-F238E27FC236}">
                <a16:creationId xmlns:a16="http://schemas.microsoft.com/office/drawing/2014/main" id="{61128066-8BC8-8042-A213-58528A9A7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5BF0A-82D8-E148-A76E-E8D3D8ECDBF1}"/>
              </a:ext>
            </a:extLst>
          </p:cNvPr>
          <p:cNvSpPr>
            <a:spLocks noGrp="1"/>
          </p:cNvSpPr>
          <p:nvPr>
            <p:ph type="sldNum" sz="quarter" idx="12"/>
          </p:nvPr>
        </p:nvSpPr>
        <p:spPr/>
        <p:txBody>
          <a:bodyPr/>
          <a:lstStyle/>
          <a:p>
            <a:fld id="{C5A5A4DD-36E7-2A44-99B2-90F1C9E9AE26}" type="slidenum">
              <a:rPr lang="en-US" smtClean="0"/>
              <a:t>‹#›</a:t>
            </a:fld>
            <a:endParaRPr lang="en-US"/>
          </a:p>
        </p:txBody>
      </p:sp>
    </p:spTree>
    <p:extLst>
      <p:ext uri="{BB962C8B-B14F-4D97-AF65-F5344CB8AC3E}">
        <p14:creationId xmlns:p14="http://schemas.microsoft.com/office/powerpoint/2010/main" val="437009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49CDE-D84A-7446-A58D-D84D5FBA89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DDD150-D7BB-394D-9ED5-8C89E8F550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5D62A9-16D7-E242-9D73-D5D2A71ED9DD}"/>
              </a:ext>
            </a:extLst>
          </p:cNvPr>
          <p:cNvSpPr>
            <a:spLocks noGrp="1"/>
          </p:cNvSpPr>
          <p:nvPr>
            <p:ph type="dt" sz="half" idx="10"/>
          </p:nvPr>
        </p:nvSpPr>
        <p:spPr/>
        <p:txBody>
          <a:bodyPr/>
          <a:lstStyle/>
          <a:p>
            <a:fld id="{1C798898-46D8-8C4D-ABCA-ACE26152FDDB}" type="datetime1">
              <a:rPr lang="en-US" smtClean="0"/>
              <a:t>2/9/2026</a:t>
            </a:fld>
            <a:endParaRPr lang="en-US"/>
          </a:p>
        </p:txBody>
      </p:sp>
      <p:sp>
        <p:nvSpPr>
          <p:cNvPr id="5" name="Footer Placeholder 4">
            <a:extLst>
              <a:ext uri="{FF2B5EF4-FFF2-40B4-BE49-F238E27FC236}">
                <a16:creationId xmlns:a16="http://schemas.microsoft.com/office/drawing/2014/main" id="{17E137CE-FC16-9640-A9EB-8BC95812F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8733A-4E4B-5A48-BEE7-E53860E9319D}"/>
              </a:ext>
            </a:extLst>
          </p:cNvPr>
          <p:cNvSpPr>
            <a:spLocks noGrp="1"/>
          </p:cNvSpPr>
          <p:nvPr>
            <p:ph type="sldNum" sz="quarter" idx="12"/>
          </p:nvPr>
        </p:nvSpPr>
        <p:spPr/>
        <p:txBody>
          <a:bodyPr/>
          <a:lstStyle/>
          <a:p>
            <a:fld id="{C5A5A4DD-36E7-2A44-99B2-90F1C9E9AE26}" type="slidenum">
              <a:rPr lang="en-US" smtClean="0"/>
              <a:t>‹#›</a:t>
            </a:fld>
            <a:endParaRPr lang="en-US"/>
          </a:p>
        </p:txBody>
      </p:sp>
    </p:spTree>
    <p:extLst>
      <p:ext uri="{BB962C8B-B14F-4D97-AF65-F5344CB8AC3E}">
        <p14:creationId xmlns:p14="http://schemas.microsoft.com/office/powerpoint/2010/main" val="239302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7C354-F9A9-8B4E-9860-E5EB292984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9E6F63-2195-0F4E-B427-0E41C489F4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0CB22-B6E1-F445-B75F-72A163236D1B}"/>
              </a:ext>
            </a:extLst>
          </p:cNvPr>
          <p:cNvSpPr>
            <a:spLocks noGrp="1"/>
          </p:cNvSpPr>
          <p:nvPr>
            <p:ph type="dt" sz="half" idx="10"/>
          </p:nvPr>
        </p:nvSpPr>
        <p:spPr/>
        <p:txBody>
          <a:bodyPr/>
          <a:lstStyle/>
          <a:p>
            <a:fld id="{AC125A63-8086-A040-A852-BB2F7C28248E}" type="datetime1">
              <a:rPr lang="en-US" smtClean="0"/>
              <a:t>2/9/2026</a:t>
            </a:fld>
            <a:endParaRPr lang="en-US"/>
          </a:p>
        </p:txBody>
      </p:sp>
      <p:sp>
        <p:nvSpPr>
          <p:cNvPr id="5" name="Footer Placeholder 4">
            <a:extLst>
              <a:ext uri="{FF2B5EF4-FFF2-40B4-BE49-F238E27FC236}">
                <a16:creationId xmlns:a16="http://schemas.microsoft.com/office/drawing/2014/main" id="{9B5FF139-3D0D-AF48-87D7-027501324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A3C81A-71F6-A94D-B0A4-52D2D76D4C9A}"/>
              </a:ext>
            </a:extLst>
          </p:cNvPr>
          <p:cNvSpPr>
            <a:spLocks noGrp="1"/>
          </p:cNvSpPr>
          <p:nvPr>
            <p:ph type="sldNum" sz="quarter" idx="12"/>
          </p:nvPr>
        </p:nvSpPr>
        <p:spPr/>
        <p:txBody>
          <a:bodyPr/>
          <a:lstStyle/>
          <a:p>
            <a:fld id="{C5A5A4DD-36E7-2A44-99B2-90F1C9E9AE26}" type="slidenum">
              <a:rPr lang="en-US" smtClean="0"/>
              <a:t>‹#›</a:t>
            </a:fld>
            <a:endParaRPr lang="en-US"/>
          </a:p>
        </p:txBody>
      </p:sp>
    </p:spTree>
    <p:extLst>
      <p:ext uri="{BB962C8B-B14F-4D97-AF65-F5344CB8AC3E}">
        <p14:creationId xmlns:p14="http://schemas.microsoft.com/office/powerpoint/2010/main" val="249829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E169E-B752-F04F-A348-64BD5B6FE3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468078-C624-FB4A-96B1-0ABE05DBC8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F35299-548D-F740-8547-3407ACA5D605}"/>
              </a:ext>
            </a:extLst>
          </p:cNvPr>
          <p:cNvSpPr>
            <a:spLocks noGrp="1"/>
          </p:cNvSpPr>
          <p:nvPr>
            <p:ph type="dt" sz="half" idx="10"/>
          </p:nvPr>
        </p:nvSpPr>
        <p:spPr/>
        <p:txBody>
          <a:bodyPr/>
          <a:lstStyle/>
          <a:p>
            <a:fld id="{7558DD04-EF72-E445-8C77-7CE4BCE78C4F}" type="datetime1">
              <a:rPr lang="en-US" smtClean="0"/>
              <a:t>2/9/2026</a:t>
            </a:fld>
            <a:endParaRPr lang="en-US"/>
          </a:p>
        </p:txBody>
      </p:sp>
      <p:sp>
        <p:nvSpPr>
          <p:cNvPr id="5" name="Footer Placeholder 4">
            <a:extLst>
              <a:ext uri="{FF2B5EF4-FFF2-40B4-BE49-F238E27FC236}">
                <a16:creationId xmlns:a16="http://schemas.microsoft.com/office/drawing/2014/main" id="{C8D3273A-06B1-304E-B11B-785CE706D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CAF017-EC37-8F4D-B918-24AA7C254E9F}"/>
              </a:ext>
            </a:extLst>
          </p:cNvPr>
          <p:cNvSpPr>
            <a:spLocks noGrp="1"/>
          </p:cNvSpPr>
          <p:nvPr>
            <p:ph type="sldNum" sz="quarter" idx="12"/>
          </p:nvPr>
        </p:nvSpPr>
        <p:spPr/>
        <p:txBody>
          <a:bodyPr/>
          <a:lstStyle/>
          <a:p>
            <a:fld id="{C5A5A4DD-36E7-2A44-99B2-90F1C9E9AE26}" type="slidenum">
              <a:rPr lang="en-US" smtClean="0"/>
              <a:t>‹#›</a:t>
            </a:fld>
            <a:endParaRPr lang="en-US"/>
          </a:p>
        </p:txBody>
      </p:sp>
    </p:spTree>
    <p:extLst>
      <p:ext uri="{BB962C8B-B14F-4D97-AF65-F5344CB8AC3E}">
        <p14:creationId xmlns:p14="http://schemas.microsoft.com/office/powerpoint/2010/main" val="242103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3A5CC-2C4F-2941-A1CE-58F5C63711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2D8309-DD48-BB4C-995D-074B33753F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064ED3-7C93-894A-B61B-04D1B56656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6DC664-2D92-6F46-9B5A-14301FA7B1F6}"/>
              </a:ext>
            </a:extLst>
          </p:cNvPr>
          <p:cNvSpPr>
            <a:spLocks noGrp="1"/>
          </p:cNvSpPr>
          <p:nvPr>
            <p:ph type="dt" sz="half" idx="10"/>
          </p:nvPr>
        </p:nvSpPr>
        <p:spPr/>
        <p:txBody>
          <a:bodyPr/>
          <a:lstStyle/>
          <a:p>
            <a:fld id="{B32912FB-DE12-3443-84E8-C28899DC4ABD}" type="datetime1">
              <a:rPr lang="en-US" smtClean="0"/>
              <a:t>2/9/2026</a:t>
            </a:fld>
            <a:endParaRPr lang="en-US"/>
          </a:p>
        </p:txBody>
      </p:sp>
      <p:sp>
        <p:nvSpPr>
          <p:cNvPr id="6" name="Footer Placeholder 5">
            <a:extLst>
              <a:ext uri="{FF2B5EF4-FFF2-40B4-BE49-F238E27FC236}">
                <a16:creationId xmlns:a16="http://schemas.microsoft.com/office/drawing/2014/main" id="{BE8F60E2-A1AC-CE4D-8F91-6B8E2AC412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A4D4CE-21D8-3E4A-8024-80D650297221}"/>
              </a:ext>
            </a:extLst>
          </p:cNvPr>
          <p:cNvSpPr>
            <a:spLocks noGrp="1"/>
          </p:cNvSpPr>
          <p:nvPr>
            <p:ph type="sldNum" sz="quarter" idx="12"/>
          </p:nvPr>
        </p:nvSpPr>
        <p:spPr/>
        <p:txBody>
          <a:bodyPr/>
          <a:lstStyle/>
          <a:p>
            <a:fld id="{C5A5A4DD-36E7-2A44-99B2-90F1C9E9AE26}" type="slidenum">
              <a:rPr lang="en-US" smtClean="0"/>
              <a:t>‹#›</a:t>
            </a:fld>
            <a:endParaRPr lang="en-US"/>
          </a:p>
        </p:txBody>
      </p:sp>
    </p:spTree>
    <p:extLst>
      <p:ext uri="{BB962C8B-B14F-4D97-AF65-F5344CB8AC3E}">
        <p14:creationId xmlns:p14="http://schemas.microsoft.com/office/powerpoint/2010/main" val="2969599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168CF-C8D4-F94C-BA0B-FBD054037D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C73BB-E2F8-7B44-84AF-100321542E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10E6F8-4CDA-5F43-8333-D12B18FD96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84453F-81CA-BC40-9A18-CB3C5C2139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9E8B82-6877-C94A-8028-19FB39820A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85E0A5-7BE0-6F49-936A-0459F5CD7851}"/>
              </a:ext>
            </a:extLst>
          </p:cNvPr>
          <p:cNvSpPr>
            <a:spLocks noGrp="1"/>
          </p:cNvSpPr>
          <p:nvPr>
            <p:ph type="dt" sz="half" idx="10"/>
          </p:nvPr>
        </p:nvSpPr>
        <p:spPr/>
        <p:txBody>
          <a:bodyPr/>
          <a:lstStyle/>
          <a:p>
            <a:fld id="{3BCAFEC5-ABBE-AD4E-ABC7-00558057FC57}" type="datetime1">
              <a:rPr lang="en-US" smtClean="0"/>
              <a:t>2/9/2026</a:t>
            </a:fld>
            <a:endParaRPr lang="en-US"/>
          </a:p>
        </p:txBody>
      </p:sp>
      <p:sp>
        <p:nvSpPr>
          <p:cNvPr id="8" name="Footer Placeholder 7">
            <a:extLst>
              <a:ext uri="{FF2B5EF4-FFF2-40B4-BE49-F238E27FC236}">
                <a16:creationId xmlns:a16="http://schemas.microsoft.com/office/drawing/2014/main" id="{EFFF0280-5D50-B749-8968-F5DC42F1BD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C25B12-14D3-F44E-987B-E6A73B809A5A}"/>
              </a:ext>
            </a:extLst>
          </p:cNvPr>
          <p:cNvSpPr>
            <a:spLocks noGrp="1"/>
          </p:cNvSpPr>
          <p:nvPr>
            <p:ph type="sldNum" sz="quarter" idx="12"/>
          </p:nvPr>
        </p:nvSpPr>
        <p:spPr/>
        <p:txBody>
          <a:bodyPr/>
          <a:lstStyle/>
          <a:p>
            <a:fld id="{C5A5A4DD-36E7-2A44-99B2-90F1C9E9AE26}" type="slidenum">
              <a:rPr lang="en-US" smtClean="0"/>
              <a:t>‹#›</a:t>
            </a:fld>
            <a:endParaRPr lang="en-US"/>
          </a:p>
        </p:txBody>
      </p:sp>
    </p:spTree>
    <p:extLst>
      <p:ext uri="{BB962C8B-B14F-4D97-AF65-F5344CB8AC3E}">
        <p14:creationId xmlns:p14="http://schemas.microsoft.com/office/powerpoint/2010/main" val="755482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38FD-45DD-E644-BC80-72C5AA9170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FFBD36-5057-3C4D-B7C6-04E06349FC54}"/>
              </a:ext>
            </a:extLst>
          </p:cNvPr>
          <p:cNvSpPr>
            <a:spLocks noGrp="1"/>
          </p:cNvSpPr>
          <p:nvPr>
            <p:ph type="dt" sz="half" idx="10"/>
          </p:nvPr>
        </p:nvSpPr>
        <p:spPr/>
        <p:txBody>
          <a:bodyPr/>
          <a:lstStyle/>
          <a:p>
            <a:fld id="{D0FE2E38-91C7-C349-9CA9-13730CA592F7}" type="datetime1">
              <a:rPr lang="en-US" smtClean="0"/>
              <a:t>2/9/2026</a:t>
            </a:fld>
            <a:endParaRPr lang="en-US"/>
          </a:p>
        </p:txBody>
      </p:sp>
      <p:sp>
        <p:nvSpPr>
          <p:cNvPr id="4" name="Footer Placeholder 3">
            <a:extLst>
              <a:ext uri="{FF2B5EF4-FFF2-40B4-BE49-F238E27FC236}">
                <a16:creationId xmlns:a16="http://schemas.microsoft.com/office/drawing/2014/main" id="{E44A05D3-B1D9-E140-A5C6-D918A15D3E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885FE2-C5A5-9444-9755-E759088C80CC}"/>
              </a:ext>
            </a:extLst>
          </p:cNvPr>
          <p:cNvSpPr>
            <a:spLocks noGrp="1"/>
          </p:cNvSpPr>
          <p:nvPr>
            <p:ph type="sldNum" sz="quarter" idx="12"/>
          </p:nvPr>
        </p:nvSpPr>
        <p:spPr/>
        <p:txBody>
          <a:bodyPr/>
          <a:lstStyle/>
          <a:p>
            <a:fld id="{C5A5A4DD-36E7-2A44-99B2-90F1C9E9AE26}" type="slidenum">
              <a:rPr lang="en-US" smtClean="0"/>
              <a:t>‹#›</a:t>
            </a:fld>
            <a:endParaRPr lang="en-US"/>
          </a:p>
        </p:txBody>
      </p:sp>
    </p:spTree>
    <p:extLst>
      <p:ext uri="{BB962C8B-B14F-4D97-AF65-F5344CB8AC3E}">
        <p14:creationId xmlns:p14="http://schemas.microsoft.com/office/powerpoint/2010/main" val="1787562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CF0B06-1853-E247-AFF5-B80A5C3357B8}"/>
              </a:ext>
            </a:extLst>
          </p:cNvPr>
          <p:cNvSpPr>
            <a:spLocks noGrp="1"/>
          </p:cNvSpPr>
          <p:nvPr>
            <p:ph type="dt" sz="half" idx="10"/>
          </p:nvPr>
        </p:nvSpPr>
        <p:spPr/>
        <p:txBody>
          <a:bodyPr/>
          <a:lstStyle/>
          <a:p>
            <a:fld id="{7588558E-EC09-8248-89F4-19E456A99023}" type="datetime1">
              <a:rPr lang="en-US" smtClean="0"/>
              <a:t>2/9/2026</a:t>
            </a:fld>
            <a:endParaRPr lang="en-US"/>
          </a:p>
        </p:txBody>
      </p:sp>
      <p:sp>
        <p:nvSpPr>
          <p:cNvPr id="3" name="Footer Placeholder 2">
            <a:extLst>
              <a:ext uri="{FF2B5EF4-FFF2-40B4-BE49-F238E27FC236}">
                <a16:creationId xmlns:a16="http://schemas.microsoft.com/office/drawing/2014/main" id="{E831D71D-FBCD-0342-867E-157BB495B2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11BD6B-A5D7-6544-9497-F45DAB3162CD}"/>
              </a:ext>
            </a:extLst>
          </p:cNvPr>
          <p:cNvSpPr>
            <a:spLocks noGrp="1"/>
          </p:cNvSpPr>
          <p:nvPr>
            <p:ph type="sldNum" sz="quarter" idx="12"/>
          </p:nvPr>
        </p:nvSpPr>
        <p:spPr/>
        <p:txBody>
          <a:bodyPr/>
          <a:lstStyle/>
          <a:p>
            <a:fld id="{C5A5A4DD-36E7-2A44-99B2-90F1C9E9AE26}" type="slidenum">
              <a:rPr lang="en-US" smtClean="0"/>
              <a:t>‹#›</a:t>
            </a:fld>
            <a:endParaRPr lang="en-US"/>
          </a:p>
        </p:txBody>
      </p:sp>
    </p:spTree>
    <p:extLst>
      <p:ext uri="{BB962C8B-B14F-4D97-AF65-F5344CB8AC3E}">
        <p14:creationId xmlns:p14="http://schemas.microsoft.com/office/powerpoint/2010/main" val="61120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77FAB-D6F1-2843-82FF-00254F51C8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5C47A5-0FE0-2D4B-B7E1-F926C3D50C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F12932-2C78-8C41-B76B-7ACACD2C9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6C5A9F-9475-0B4F-ADCF-BBD4855DEC63}"/>
              </a:ext>
            </a:extLst>
          </p:cNvPr>
          <p:cNvSpPr>
            <a:spLocks noGrp="1"/>
          </p:cNvSpPr>
          <p:nvPr>
            <p:ph type="dt" sz="half" idx="10"/>
          </p:nvPr>
        </p:nvSpPr>
        <p:spPr/>
        <p:txBody>
          <a:bodyPr/>
          <a:lstStyle/>
          <a:p>
            <a:fld id="{13DDC17C-77AC-0F4A-9D08-4EFA3E19504E}" type="datetime1">
              <a:rPr lang="en-US" smtClean="0"/>
              <a:t>2/9/2026</a:t>
            </a:fld>
            <a:endParaRPr lang="en-US"/>
          </a:p>
        </p:txBody>
      </p:sp>
      <p:sp>
        <p:nvSpPr>
          <p:cNvPr id="6" name="Footer Placeholder 5">
            <a:extLst>
              <a:ext uri="{FF2B5EF4-FFF2-40B4-BE49-F238E27FC236}">
                <a16:creationId xmlns:a16="http://schemas.microsoft.com/office/drawing/2014/main" id="{5578100A-B3F2-A047-A9A2-39C5CF6C55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B36C65-0F64-AE48-A2A2-4EF40D646D44}"/>
              </a:ext>
            </a:extLst>
          </p:cNvPr>
          <p:cNvSpPr>
            <a:spLocks noGrp="1"/>
          </p:cNvSpPr>
          <p:nvPr>
            <p:ph type="sldNum" sz="quarter" idx="12"/>
          </p:nvPr>
        </p:nvSpPr>
        <p:spPr/>
        <p:txBody>
          <a:bodyPr/>
          <a:lstStyle/>
          <a:p>
            <a:fld id="{C5A5A4DD-36E7-2A44-99B2-90F1C9E9AE26}" type="slidenum">
              <a:rPr lang="en-US" smtClean="0"/>
              <a:t>‹#›</a:t>
            </a:fld>
            <a:endParaRPr lang="en-US"/>
          </a:p>
        </p:txBody>
      </p:sp>
    </p:spTree>
    <p:extLst>
      <p:ext uri="{BB962C8B-B14F-4D97-AF65-F5344CB8AC3E}">
        <p14:creationId xmlns:p14="http://schemas.microsoft.com/office/powerpoint/2010/main" val="209465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D83D3-1846-B445-B15E-4C7FC4A52F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F9FBB3-1B5E-DB4D-AF51-43032FACEB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080650E-82E9-6549-9432-82F681082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110E4-AB47-4540-9494-33C4FA19C7E6}"/>
              </a:ext>
            </a:extLst>
          </p:cNvPr>
          <p:cNvSpPr>
            <a:spLocks noGrp="1"/>
          </p:cNvSpPr>
          <p:nvPr>
            <p:ph type="dt" sz="half" idx="10"/>
          </p:nvPr>
        </p:nvSpPr>
        <p:spPr/>
        <p:txBody>
          <a:bodyPr/>
          <a:lstStyle/>
          <a:p>
            <a:fld id="{8FB8919D-071B-3D44-965A-536521F37747}" type="datetime1">
              <a:rPr lang="en-US" smtClean="0"/>
              <a:t>2/9/2026</a:t>
            </a:fld>
            <a:endParaRPr lang="en-US"/>
          </a:p>
        </p:txBody>
      </p:sp>
      <p:sp>
        <p:nvSpPr>
          <p:cNvPr id="6" name="Footer Placeholder 5">
            <a:extLst>
              <a:ext uri="{FF2B5EF4-FFF2-40B4-BE49-F238E27FC236}">
                <a16:creationId xmlns:a16="http://schemas.microsoft.com/office/drawing/2014/main" id="{ED5AF421-8A75-384F-8F0F-750072E4B2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5D758E-71AA-A149-A21F-32A783592A99}"/>
              </a:ext>
            </a:extLst>
          </p:cNvPr>
          <p:cNvSpPr>
            <a:spLocks noGrp="1"/>
          </p:cNvSpPr>
          <p:nvPr>
            <p:ph type="sldNum" sz="quarter" idx="12"/>
          </p:nvPr>
        </p:nvSpPr>
        <p:spPr/>
        <p:txBody>
          <a:bodyPr/>
          <a:lstStyle/>
          <a:p>
            <a:fld id="{C5A5A4DD-36E7-2A44-99B2-90F1C9E9AE26}" type="slidenum">
              <a:rPr lang="en-US" smtClean="0"/>
              <a:t>‹#›</a:t>
            </a:fld>
            <a:endParaRPr lang="en-US"/>
          </a:p>
        </p:txBody>
      </p:sp>
    </p:spTree>
    <p:extLst>
      <p:ext uri="{BB962C8B-B14F-4D97-AF65-F5344CB8AC3E}">
        <p14:creationId xmlns:p14="http://schemas.microsoft.com/office/powerpoint/2010/main" val="3719539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8F207-B8CC-1146-9A04-174B7C4943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C60979-BDB9-9446-97A6-F00852B57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09AAF-7628-334F-AC77-F11C90F930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4A84D-9DD8-104C-88E2-7BB92888A89D}" type="datetime1">
              <a:rPr lang="en-US" smtClean="0"/>
              <a:t>2/9/2026</a:t>
            </a:fld>
            <a:endParaRPr lang="en-US"/>
          </a:p>
        </p:txBody>
      </p:sp>
      <p:sp>
        <p:nvSpPr>
          <p:cNvPr id="5" name="Footer Placeholder 4">
            <a:extLst>
              <a:ext uri="{FF2B5EF4-FFF2-40B4-BE49-F238E27FC236}">
                <a16:creationId xmlns:a16="http://schemas.microsoft.com/office/drawing/2014/main" id="{78B9D4B3-264C-8644-93C0-C2FE1C6687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8008A2-C5C0-214E-A586-904953869E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5A4DD-36E7-2A44-99B2-90F1C9E9AE26}" type="slidenum">
              <a:rPr lang="en-US" smtClean="0"/>
              <a:t>‹#›</a:t>
            </a:fld>
            <a:endParaRPr lang="en-US"/>
          </a:p>
        </p:txBody>
      </p:sp>
    </p:spTree>
    <p:extLst>
      <p:ext uri="{BB962C8B-B14F-4D97-AF65-F5344CB8AC3E}">
        <p14:creationId xmlns:p14="http://schemas.microsoft.com/office/powerpoint/2010/main" val="98878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8F207-B8CC-1146-9A04-174B7C4943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C60979-BDB9-9446-97A6-F00852B57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09AAF-7628-334F-AC77-F11C90F930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4A84D-9DD8-104C-88E2-7BB92888A89D}" type="datetime1">
              <a:rPr lang="en-US" smtClean="0"/>
              <a:t>2/9/2026</a:t>
            </a:fld>
            <a:endParaRPr lang="en-US"/>
          </a:p>
        </p:txBody>
      </p:sp>
      <p:sp>
        <p:nvSpPr>
          <p:cNvPr id="5" name="Footer Placeholder 4">
            <a:extLst>
              <a:ext uri="{FF2B5EF4-FFF2-40B4-BE49-F238E27FC236}">
                <a16:creationId xmlns:a16="http://schemas.microsoft.com/office/drawing/2014/main" id="{78B9D4B3-264C-8644-93C0-C2FE1C6687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8008A2-C5C0-214E-A586-904953869E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5A4DD-36E7-2A44-99B2-90F1C9E9AE26}" type="slidenum">
              <a:rPr lang="en-US" smtClean="0"/>
              <a:t>‹#›</a:t>
            </a:fld>
            <a:endParaRPr lang="en-US"/>
          </a:p>
        </p:txBody>
      </p:sp>
    </p:spTree>
    <p:extLst>
      <p:ext uri="{BB962C8B-B14F-4D97-AF65-F5344CB8AC3E}">
        <p14:creationId xmlns:p14="http://schemas.microsoft.com/office/powerpoint/2010/main" val="988780000"/>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image" Target="../media/image2.jpe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codeofbehavior.pwcs.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2EF784D0-3C12-A248-8A29-C5F4A758BF77}"/>
              </a:ext>
            </a:extLst>
          </p:cNvPr>
          <p:cNvSpPr>
            <a:spLocks noGrp="1"/>
          </p:cNvSpPr>
          <p:nvPr>
            <p:ph type="ctrTitle"/>
          </p:nvPr>
        </p:nvSpPr>
        <p:spPr>
          <a:xfrm>
            <a:off x="1524000" y="1293338"/>
            <a:ext cx="9144000" cy="3612186"/>
          </a:xfrm>
        </p:spPr>
        <p:txBody>
          <a:bodyPr vert="horz" lIns="91440" tIns="45720" rIns="91440" bIns="45720" rtlCol="0" anchor="ctr">
            <a:normAutofit fontScale="90000"/>
          </a:bodyPr>
          <a:lstStyle/>
          <a:p>
            <a:pPr>
              <a:defRPr/>
            </a:pPr>
            <a:br>
              <a:rPr lang="en-US" sz="1800" b="1" kern="1200" dirty="0"/>
            </a:br>
            <a:br>
              <a:rPr lang="en-US" sz="1800" b="1" kern="1200" dirty="0"/>
            </a:br>
            <a:br>
              <a:rPr lang="en-US" sz="1800" b="1" kern="1200" dirty="0"/>
            </a:br>
            <a:br>
              <a:rPr lang="en-US" sz="1800" b="1" kern="1200" dirty="0"/>
            </a:br>
            <a:br>
              <a:rPr lang="en-US" sz="1800" b="1" kern="1200" dirty="0"/>
            </a:br>
            <a:br>
              <a:rPr lang="en-US" sz="1800" b="1" kern="1200" dirty="0"/>
            </a:br>
            <a:r>
              <a:rPr lang="en-US" sz="1800" b="1" kern="1200" dirty="0">
                <a:latin typeface="+mj-lt"/>
                <a:ea typeface="+mj-ea"/>
                <a:cs typeface="+mj-cs"/>
              </a:rPr>
              <a:t>Kilby School Advisory Council </a:t>
            </a:r>
            <a:r>
              <a:rPr lang="en-US" sz="1800" b="1" dirty="0"/>
              <a:t>February 2026</a:t>
            </a:r>
            <a:br>
              <a:rPr lang="en-US" sz="1800" b="1" kern="1200" dirty="0"/>
            </a:br>
            <a:br>
              <a:rPr lang="en-US" sz="1800" b="1" kern="1200" dirty="0"/>
            </a:br>
            <a:r>
              <a:rPr lang="en-US" sz="1800" b="1" kern="1200" dirty="0">
                <a:latin typeface="+mj-lt"/>
                <a:ea typeface="+mj-ea"/>
                <a:cs typeface="+mj-cs"/>
              </a:rPr>
              <a:t>Agenda-</a:t>
            </a:r>
            <a:br>
              <a:rPr lang="en-US" sz="1800" b="1" kern="1200" dirty="0"/>
            </a:br>
            <a:r>
              <a:rPr lang="en-US" sz="1800" kern="1200" dirty="0">
                <a:latin typeface="+mj-lt"/>
                <a:ea typeface="+mj-ea"/>
                <a:cs typeface="+mj-cs"/>
              </a:rPr>
              <a:t>Information from Superintendents Advisory Counci</a:t>
            </a:r>
            <a:r>
              <a:rPr lang="en-US" sz="1800" b="1" kern="1200" dirty="0">
                <a:latin typeface="+mj-lt"/>
                <a:ea typeface="+mj-ea"/>
                <a:cs typeface="+mj-cs"/>
              </a:rPr>
              <a:t>l </a:t>
            </a:r>
            <a:r>
              <a:rPr lang="en-US" sz="1800" kern="1200" dirty="0">
                <a:latin typeface="+mj-lt"/>
                <a:ea typeface="+mj-ea"/>
                <a:cs typeface="+mj-cs"/>
              </a:rPr>
              <a:t>on Instructio</a:t>
            </a:r>
            <a:r>
              <a:rPr lang="en-US" sz="1800" b="1" kern="1200" dirty="0">
                <a:latin typeface="+mj-lt"/>
                <a:ea typeface="+mj-ea"/>
                <a:cs typeface="+mj-cs"/>
              </a:rPr>
              <a:t>n</a:t>
            </a:r>
            <a:br>
              <a:rPr lang="en-US" sz="1800" b="1" kern="1200" dirty="0"/>
            </a:br>
            <a:r>
              <a:rPr lang="en-US" sz="1800" kern="1200" dirty="0">
                <a:latin typeface="+mj-lt"/>
                <a:ea typeface="+mj-ea"/>
                <a:cs typeface="+mj-cs"/>
              </a:rPr>
              <a:t>English Language Learner Information</a:t>
            </a:r>
            <a:r>
              <a:rPr lang="en-US" sz="1800" dirty="0"/>
              <a:t> (WIDA ACCESS testing)</a:t>
            </a:r>
            <a:endParaRPr lang="en-US" sz="1800" dirty="0">
              <a:ea typeface="Calibri Light" panose="020F0302020204030204"/>
              <a:cs typeface="Calibri Light" panose="020F0302020204030204"/>
            </a:endParaRPr>
          </a:p>
          <a:p>
            <a:pPr>
              <a:defRPr/>
            </a:pPr>
            <a:r>
              <a:rPr lang="en-US" sz="1800" kern="1200" dirty="0">
                <a:latin typeface="+mj-lt"/>
                <a:ea typeface="+mj-ea"/>
                <a:cs typeface="+mj-cs"/>
              </a:rPr>
              <a:t>Upcoming Events (Career Day)</a:t>
            </a:r>
            <a:br>
              <a:rPr lang="en-US" sz="1800" kern="1200" dirty="0"/>
            </a:br>
            <a:r>
              <a:rPr lang="en-US" sz="1800" kern="1200" dirty="0">
                <a:latin typeface="+mj-lt"/>
                <a:ea typeface="+mj-ea"/>
                <a:cs typeface="+mj-cs"/>
              </a:rPr>
              <a:t>Hazel Health information</a:t>
            </a:r>
            <a:br>
              <a:rPr lang="en-US" sz="1800" kern="1200" dirty="0"/>
            </a:br>
            <a:r>
              <a:rPr lang="en-US" sz="1800" kern="1200" dirty="0">
                <a:latin typeface="+mj-lt"/>
                <a:ea typeface="+mj-ea"/>
                <a:cs typeface="+mj-cs"/>
              </a:rPr>
              <a:t>Title 1 information</a:t>
            </a:r>
            <a:br>
              <a:rPr lang="en-US" sz="1800" kern="1200" dirty="0"/>
            </a:br>
            <a:r>
              <a:rPr lang="en-US" sz="1800" kern="1200" dirty="0">
                <a:latin typeface="+mj-lt"/>
                <a:ea typeface="+mj-ea"/>
                <a:cs typeface="+mj-cs"/>
              </a:rPr>
              <a:t>Mid-Year Assessment</a:t>
            </a:r>
            <a:br>
              <a:rPr lang="en-US" sz="1800" kern="1200" dirty="0"/>
            </a:br>
            <a:endParaRPr lang="en-US" sz="1800" kern="1200" dirty="0">
              <a:latin typeface="+mj-lt"/>
              <a:ea typeface="Calibri Light" panose="020F0302020204030204"/>
              <a:cs typeface="Calibri Light" panose="020F0302020204030204"/>
            </a:endParaRPr>
          </a:p>
          <a:p>
            <a:pPr>
              <a:defRPr/>
            </a:pPr>
            <a:br>
              <a:rPr lang="en-US" sz="1800" b="1" kern="1200" dirty="0"/>
            </a:br>
            <a:br>
              <a:rPr lang="en-US" sz="1800" b="1" kern="1200" dirty="0"/>
            </a:br>
            <a:br>
              <a:rPr lang="en-US" sz="1800" b="1" kern="1200" dirty="0"/>
            </a:br>
            <a:endParaRPr lang="en-US" sz="1800" b="1" kern="1200">
              <a:latin typeface="+mj-lt"/>
              <a:ea typeface="+mj-ea"/>
              <a:cs typeface="+mj-cs"/>
            </a:endParaRPr>
          </a:p>
        </p:txBody>
      </p:sp>
      <p:sp>
        <p:nvSpPr>
          <p:cNvPr id="6" name="Subtitle 5">
            <a:extLst>
              <a:ext uri="{FF2B5EF4-FFF2-40B4-BE49-F238E27FC236}">
                <a16:creationId xmlns:a16="http://schemas.microsoft.com/office/drawing/2014/main" id="{89678BCF-8699-9E4D-B363-F331B53FACFB}"/>
              </a:ext>
            </a:extLst>
          </p:cNvPr>
          <p:cNvSpPr>
            <a:spLocks noGrp="1"/>
          </p:cNvSpPr>
          <p:nvPr>
            <p:ph type="subTitle" idx="1"/>
          </p:nvPr>
        </p:nvSpPr>
        <p:spPr>
          <a:xfrm>
            <a:off x="1524000" y="5514052"/>
            <a:ext cx="9144000" cy="651910"/>
          </a:xfrm>
        </p:spPr>
        <p:txBody>
          <a:bodyPr vert="horz" lIns="91440" tIns="45720" rIns="91440" bIns="45720" rtlCol="0" anchor="ctr">
            <a:normAutofit/>
          </a:bodyPr>
          <a:lstStyle/>
          <a:p>
            <a:pPr indent="-228600">
              <a:buFont typeface="Arial" panose="020B0604020202020204" pitchFamily="34" charset="0"/>
              <a:buChar char="•"/>
            </a:pPr>
            <a:endParaRPr lang="en-US"/>
          </a:p>
          <a:p>
            <a:pPr indent="-228600">
              <a:buFont typeface="Arial" panose="020B0604020202020204" pitchFamily="34" charset="0"/>
              <a:buChar char="•"/>
            </a:pPr>
            <a:endParaRPr lang="en-US"/>
          </a:p>
          <a:p>
            <a:pPr indent="-228600">
              <a:buFont typeface="Arial" panose="020B0604020202020204" pitchFamily="34" charset="0"/>
              <a:buChar char="•"/>
            </a:pPr>
            <a:endParaRPr lang="en-US"/>
          </a:p>
          <a:p>
            <a:pPr indent="-228600">
              <a:buFont typeface="Arial" panose="020B0604020202020204" pitchFamily="34" charset="0"/>
              <a:buChar char="•"/>
            </a:pPr>
            <a:endParaRPr lang="en-US"/>
          </a:p>
        </p:txBody>
      </p:sp>
      <p:cxnSp>
        <p:nvCxnSpPr>
          <p:cNvPr id="48" name="Straight Connector 47">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36438E5B-2B74-404E-87CD-7FB36A54199F}"/>
              </a:ext>
            </a:extLst>
          </p:cNvPr>
          <p:cNvSpPr>
            <a:spLocks noGrp="1"/>
          </p:cNvSpPr>
          <p:nvPr>
            <p:ph type="sldNum" sz="quarter" idx="12"/>
          </p:nvPr>
        </p:nvSpPr>
        <p:spPr>
          <a:xfrm>
            <a:off x="8610600" y="6492240"/>
            <a:ext cx="2743200" cy="365125"/>
          </a:xfrm>
        </p:spPr>
        <p:txBody>
          <a:bodyPr vert="horz" lIns="91440" tIns="45720" rIns="91440" bIns="45720" rtlCol="0">
            <a:normAutofit/>
          </a:bodyPr>
          <a:lstStyle/>
          <a:p>
            <a:pPr>
              <a:spcAft>
                <a:spcPts val="600"/>
              </a:spcAft>
            </a:pPr>
            <a:fld id="{C5A5A4DD-36E7-2A44-99B2-90F1C9E9AE26}" type="slidenum">
              <a:rPr lang="en-US"/>
              <a:pPr>
                <a:spcAft>
                  <a:spcPts val="600"/>
                </a:spcAft>
              </a:pPr>
              <a:t>1</a:t>
            </a:fld>
            <a:endParaRPr lang="en-US"/>
          </a:p>
        </p:txBody>
      </p:sp>
    </p:spTree>
    <p:extLst>
      <p:ext uri="{BB962C8B-B14F-4D97-AF65-F5344CB8AC3E}">
        <p14:creationId xmlns:p14="http://schemas.microsoft.com/office/powerpoint/2010/main" val="4072216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hild with a pen&#10;&#10;AI-generated content may be incorrect.">
            <a:extLst>
              <a:ext uri="{FF2B5EF4-FFF2-40B4-BE49-F238E27FC236}">
                <a16:creationId xmlns:a16="http://schemas.microsoft.com/office/drawing/2014/main" id="{FAF2D728-92D2-FC88-42BA-15B2C67EF747}"/>
              </a:ext>
            </a:extLst>
          </p:cNvPr>
          <p:cNvPicPr>
            <a:picLocks noChangeAspect="1"/>
          </p:cNvPicPr>
          <p:nvPr/>
        </p:nvPicPr>
        <p:blipFill>
          <a:blip r:embed="rId2"/>
          <a:srcRect l="867"/>
          <a:stretch>
            <a:fillRect/>
          </a:stretch>
        </p:blipFill>
        <p:spPr>
          <a:xfrm>
            <a:off x="307775" y="261437"/>
            <a:ext cx="11576450" cy="6335126"/>
          </a:xfrm>
          <a:prstGeom prst="rect">
            <a:avLst/>
          </a:prstGeom>
        </p:spPr>
      </p:pic>
      <p:sp>
        <p:nvSpPr>
          <p:cNvPr id="4" name="Slide Number Placeholder 3">
            <a:extLst>
              <a:ext uri="{FF2B5EF4-FFF2-40B4-BE49-F238E27FC236}">
                <a16:creationId xmlns:a16="http://schemas.microsoft.com/office/drawing/2014/main" id="{DAF8AB3D-ACFC-2E04-0A3D-9D0C8494C3F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C5A5A4DD-36E7-2A44-99B2-90F1C9E9AE26}" type="slidenum">
              <a:rPr lang="en-US">
                <a:solidFill>
                  <a:srgbClr val="FFFFFF"/>
                </a:solidFill>
              </a:rPr>
              <a:pPr>
                <a:spcAft>
                  <a:spcPts val="600"/>
                </a:spcAft>
              </a:pPr>
              <a:t>10</a:t>
            </a:fld>
            <a:endParaRPr lang="en-US">
              <a:solidFill>
                <a:srgbClr val="FFFFFF"/>
              </a:solidFill>
            </a:endParaRPr>
          </a:p>
        </p:txBody>
      </p:sp>
    </p:spTree>
    <p:extLst>
      <p:ext uri="{BB962C8B-B14F-4D97-AF65-F5344CB8AC3E}">
        <p14:creationId xmlns:p14="http://schemas.microsoft.com/office/powerpoint/2010/main" val="12071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blue background with white text&#10;&#10;AI-generated content may be incorrect.">
            <a:extLst>
              <a:ext uri="{FF2B5EF4-FFF2-40B4-BE49-F238E27FC236}">
                <a16:creationId xmlns:a16="http://schemas.microsoft.com/office/drawing/2014/main" id="{F29D6AD6-C218-53AF-FB83-D4AAEAF2F2D0}"/>
              </a:ext>
            </a:extLst>
          </p:cNvPr>
          <p:cNvPicPr>
            <a:picLocks noChangeAspect="1"/>
          </p:cNvPicPr>
          <p:nvPr/>
        </p:nvPicPr>
        <p:blipFill>
          <a:blip r:embed="rId2"/>
          <a:stretch>
            <a:fillRect/>
          </a:stretch>
        </p:blipFill>
        <p:spPr>
          <a:xfrm>
            <a:off x="2454557" y="643466"/>
            <a:ext cx="3425743" cy="5566833"/>
          </a:xfrm>
          <a:prstGeom prst="rect">
            <a:avLst/>
          </a:prstGeom>
        </p:spPr>
      </p:pic>
      <p:grpSp>
        <p:nvGrpSpPr>
          <p:cNvPr id="14"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4" name="Slide Number Placeholder 3">
            <a:extLst>
              <a:ext uri="{FF2B5EF4-FFF2-40B4-BE49-F238E27FC236}">
                <a16:creationId xmlns:a16="http://schemas.microsoft.com/office/drawing/2014/main" id="{06D7CBAA-F62B-8499-F0A5-5E389696D13B}"/>
              </a:ext>
            </a:extLst>
          </p:cNvPr>
          <p:cNvSpPr>
            <a:spLocks noGrp="1"/>
          </p:cNvSpPr>
          <p:nvPr>
            <p:ph type="sldNum" sz="quarter" idx="12"/>
          </p:nvPr>
        </p:nvSpPr>
        <p:spPr>
          <a:xfrm>
            <a:off x="11146536" y="6035040"/>
            <a:ext cx="548640" cy="548640"/>
          </a:xfrm>
          <a:prstGeom prst="ellipse">
            <a:avLst/>
          </a:prstGeom>
          <a:solidFill>
            <a:schemeClr val="bg1">
              <a:alpha val="80000"/>
            </a:schemeClr>
          </a:solidFill>
        </p:spPr>
        <p:txBody>
          <a:bodyPr vert="horz" lIns="91440" tIns="45720" rIns="91440" bIns="45720" rtlCol="0" anchor="ctr">
            <a:normAutofit/>
          </a:bodyPr>
          <a:lstStyle/>
          <a:p>
            <a:pPr algn="ctr">
              <a:spcAft>
                <a:spcPts val="600"/>
              </a:spcAft>
            </a:pPr>
            <a:fld id="{C5A5A4DD-36E7-2A44-99B2-90F1C9E9AE26}" type="slidenum">
              <a:rPr lang="en-US">
                <a:solidFill>
                  <a:schemeClr val="tx1"/>
                </a:solidFill>
              </a:rPr>
              <a:pPr algn="ctr">
                <a:spcAft>
                  <a:spcPts val="600"/>
                </a:spcAft>
              </a:pPr>
              <a:t>11</a:t>
            </a:fld>
            <a:endParaRPr lang="en-US">
              <a:solidFill>
                <a:schemeClr val="tx1"/>
              </a:solidFill>
            </a:endParaRPr>
          </a:p>
        </p:txBody>
      </p:sp>
    </p:spTree>
    <p:extLst>
      <p:ext uri="{BB962C8B-B14F-4D97-AF65-F5344CB8AC3E}">
        <p14:creationId xmlns:p14="http://schemas.microsoft.com/office/powerpoint/2010/main" val="1438729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3820260-7EDE-F612-C59E-BA7714EF52F7}"/>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53195B9B-659B-0A5B-81A2-2C616339B77D}"/>
              </a:ext>
            </a:extLst>
          </p:cNvPr>
          <p:cNvSpPr>
            <a:spLocks noGrp="1"/>
          </p:cNvSpPr>
          <p:nvPr>
            <p:ph type="subTitle" idx="1"/>
          </p:nvPr>
        </p:nvSpPr>
        <p:spPr>
          <a:xfrm>
            <a:off x="415959" y="1937582"/>
            <a:ext cx="11100538" cy="3004670"/>
          </a:xfrm>
        </p:spPr>
        <p:txBody>
          <a:bodyPr vert="horz" lIns="91440" tIns="45720" rIns="91440" bIns="45720" rtlCol="0" anchor="t">
            <a:noAutofit/>
          </a:bodyPr>
          <a:lstStyle/>
          <a:p>
            <a:pPr marL="228600" indent="-228600" algn="l">
              <a:lnSpc>
                <a:spcPct val="100000"/>
              </a:lnSpc>
              <a:buFont typeface="Arial,Sans-Serif"/>
              <a:buChar char="•"/>
            </a:pPr>
            <a:r>
              <a:rPr lang="en-US" b="1">
                <a:latin typeface="Arial"/>
                <a:ea typeface="Calibri"/>
                <a:cs typeface="Arial"/>
              </a:rPr>
              <a:t>When: Thursday, March 19th from 9:00 to 2:45. </a:t>
            </a:r>
          </a:p>
          <a:p>
            <a:pPr marL="228600" indent="-228600" algn="l">
              <a:lnSpc>
                <a:spcPct val="100000"/>
              </a:lnSpc>
              <a:buFont typeface="Arial,Sans-Serif"/>
              <a:buChar char="•"/>
            </a:pPr>
            <a:r>
              <a:rPr lang="en-US" b="1">
                <a:latin typeface="Arial"/>
                <a:ea typeface="Calibri"/>
                <a:cs typeface="Arial"/>
              </a:rPr>
              <a:t>Kilby is looking for presenters to talk about what they do for a living</a:t>
            </a:r>
          </a:p>
          <a:p>
            <a:pPr marL="228600" indent="-228600" algn="l">
              <a:lnSpc>
                <a:spcPct val="100000"/>
              </a:lnSpc>
              <a:buFont typeface="Arial,Sans-Serif"/>
              <a:buChar char="•"/>
            </a:pPr>
            <a:r>
              <a:rPr lang="en-US" b="1">
                <a:latin typeface="Arial"/>
                <a:ea typeface="Calibri"/>
                <a:cs typeface="Arial"/>
              </a:rPr>
              <a:t>Purpose is to make learning engaging and inspire diverse futures. </a:t>
            </a:r>
          </a:p>
          <a:p>
            <a:pPr marL="228600" indent="-228600" algn="l">
              <a:lnSpc>
                <a:spcPct val="100000"/>
              </a:lnSpc>
              <a:buFont typeface="Arial,Sans-Serif"/>
              <a:buChar char="•"/>
            </a:pPr>
            <a:r>
              <a:rPr lang="en-US" b="1">
                <a:latin typeface="Arial"/>
                <a:ea typeface="Calibri"/>
                <a:cs typeface="Arial"/>
              </a:rPr>
              <a:t>Please reach out to Dr. Minckler or Ms. Hart for more information or additional questions. </a:t>
            </a:r>
          </a:p>
          <a:p>
            <a:pPr marL="228600" indent="-228600" algn="l">
              <a:lnSpc>
                <a:spcPct val="100000"/>
              </a:lnSpc>
              <a:buFont typeface="Arial,Sans-Serif"/>
              <a:buChar char="•"/>
            </a:pPr>
            <a:r>
              <a:rPr lang="en-US" b="1">
                <a:latin typeface="Arial"/>
                <a:ea typeface="Calibri"/>
                <a:cs typeface="Arial"/>
              </a:rPr>
              <a:t>We look forward to seeing you! </a:t>
            </a:r>
          </a:p>
          <a:p>
            <a:pPr marL="228600" indent="-228600" algn="l">
              <a:lnSpc>
                <a:spcPct val="100000"/>
              </a:lnSpc>
              <a:buFont typeface="Arial,Sans-Serif"/>
              <a:buChar char="•"/>
            </a:pPr>
            <a:endParaRPr lang="en-US" b="1">
              <a:latin typeface="Arial"/>
              <a:ea typeface="Calibri"/>
              <a:cs typeface="Arial"/>
            </a:endParaRPr>
          </a:p>
          <a:p>
            <a:pPr marL="228600" indent="-228600" algn="l">
              <a:lnSpc>
                <a:spcPct val="100000"/>
              </a:lnSpc>
              <a:buFont typeface="Arial,Sans-Serif"/>
              <a:buChar char="•"/>
            </a:pPr>
            <a:endParaRPr lang="en-US" b="1">
              <a:latin typeface="Arial"/>
              <a:ea typeface="Calibri"/>
              <a:cs typeface="Arial"/>
            </a:endParaRPr>
          </a:p>
        </p:txBody>
      </p:sp>
      <p:sp>
        <p:nvSpPr>
          <p:cNvPr id="9" name="Title 8">
            <a:extLst>
              <a:ext uri="{FF2B5EF4-FFF2-40B4-BE49-F238E27FC236}">
                <a16:creationId xmlns:a16="http://schemas.microsoft.com/office/drawing/2014/main" id="{8D5E4E2D-1F83-F4C0-5C09-4BBE214B1D83}"/>
              </a:ext>
            </a:extLst>
          </p:cNvPr>
          <p:cNvSpPr>
            <a:spLocks noGrp="1"/>
          </p:cNvSpPr>
          <p:nvPr>
            <p:ph type="ctrTitle"/>
          </p:nvPr>
        </p:nvSpPr>
        <p:spPr>
          <a:xfrm>
            <a:off x="720811" y="615736"/>
            <a:ext cx="10721546" cy="780578"/>
          </a:xfrm>
        </p:spPr>
        <p:txBody>
          <a:bodyPr>
            <a:normAutofit/>
          </a:bodyPr>
          <a:lstStyle/>
          <a:p>
            <a:pPr algn="l"/>
            <a:r>
              <a:rPr lang="en-US" sz="4000" b="1">
                <a:latin typeface="Arial"/>
                <a:ea typeface="+mj-lt"/>
                <a:cs typeface="Arial"/>
              </a:rPr>
              <a:t>Career Day :</a:t>
            </a:r>
          </a:p>
        </p:txBody>
      </p:sp>
      <p:sp>
        <p:nvSpPr>
          <p:cNvPr id="2" name="Slide Number Placeholder 1">
            <a:extLst>
              <a:ext uri="{FF2B5EF4-FFF2-40B4-BE49-F238E27FC236}">
                <a16:creationId xmlns:a16="http://schemas.microsoft.com/office/drawing/2014/main" id="{3B65C860-19C7-DA4A-BE69-D98735500374}"/>
              </a:ext>
            </a:extLst>
          </p:cNvPr>
          <p:cNvSpPr>
            <a:spLocks noGrp="1"/>
          </p:cNvSpPr>
          <p:nvPr>
            <p:ph type="sldNum" sz="quarter" idx="12"/>
          </p:nvPr>
        </p:nvSpPr>
        <p:spPr/>
        <p:txBody>
          <a:bodyPr/>
          <a:lstStyle/>
          <a:p>
            <a:fld id="{C5A5A4DD-36E7-2A44-99B2-90F1C9E9AE26}" type="slidenum">
              <a:rPr lang="en-US" smtClean="0"/>
              <a:t>12</a:t>
            </a:fld>
            <a:endParaRPr lang="en-US"/>
          </a:p>
        </p:txBody>
      </p:sp>
      <p:pic>
        <p:nvPicPr>
          <p:cNvPr id="5" name="Picture 4" descr="A poster with different people in different poses&#10;&#10;AI-generated content may be incorrect.">
            <a:extLst>
              <a:ext uri="{FF2B5EF4-FFF2-40B4-BE49-F238E27FC236}">
                <a16:creationId xmlns:a16="http://schemas.microsoft.com/office/drawing/2014/main" id="{13816581-C3C0-2220-6B4A-0694A8FBD507}"/>
              </a:ext>
            </a:extLst>
          </p:cNvPr>
          <p:cNvPicPr>
            <a:picLocks noChangeAspect="1"/>
          </p:cNvPicPr>
          <p:nvPr/>
        </p:nvPicPr>
        <p:blipFill>
          <a:blip r:embed="rId4"/>
          <a:stretch>
            <a:fillRect/>
          </a:stretch>
        </p:blipFill>
        <p:spPr>
          <a:xfrm>
            <a:off x="7443069" y="4093593"/>
            <a:ext cx="2913031" cy="2638964"/>
          </a:xfrm>
          <a:prstGeom prst="rect">
            <a:avLst/>
          </a:prstGeom>
        </p:spPr>
      </p:pic>
    </p:spTree>
    <p:extLst>
      <p:ext uri="{BB962C8B-B14F-4D97-AF65-F5344CB8AC3E}">
        <p14:creationId xmlns:p14="http://schemas.microsoft.com/office/powerpoint/2010/main" val="1435166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9FA673-24C5-F4DA-A492-AF2398DC9701}"/>
            </a:ext>
          </a:extLst>
        </p:cNvPr>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C6E306C-8236-63C0-90B5-6165CF074140}"/>
              </a:ext>
            </a:extLst>
          </p:cNvPr>
          <p:cNvSpPr>
            <a:spLocks noGrp="1"/>
          </p:cNvSpPr>
          <p:nvPr>
            <p:ph type="ctrTitle"/>
          </p:nvPr>
        </p:nvSpPr>
        <p:spPr>
          <a:xfrm>
            <a:off x="660041" y="2767106"/>
            <a:ext cx="2880828" cy="3071906"/>
          </a:xfrm>
        </p:spPr>
        <p:txBody>
          <a:bodyPr anchor="t">
            <a:normAutofit/>
          </a:bodyPr>
          <a:lstStyle/>
          <a:p>
            <a:pPr algn="l"/>
            <a:r>
              <a:rPr lang="en-US" sz="4000">
                <a:solidFill>
                  <a:srgbClr val="FFFFFF"/>
                </a:solidFill>
                <a:ea typeface="Calibri Light"/>
                <a:cs typeface="Calibri Light"/>
              </a:rPr>
              <a:t>Hazel Health </a:t>
            </a:r>
          </a:p>
        </p:txBody>
      </p:sp>
      <p:sp>
        <p:nvSpPr>
          <p:cNvPr id="7" name="Subtitle 6">
            <a:extLst>
              <a:ext uri="{FF2B5EF4-FFF2-40B4-BE49-F238E27FC236}">
                <a16:creationId xmlns:a16="http://schemas.microsoft.com/office/drawing/2014/main" id="{47F984E6-B4AA-8619-CD84-B4131EAB7D13}"/>
              </a:ext>
            </a:extLst>
          </p:cNvPr>
          <p:cNvSpPr>
            <a:spLocks noGrp="1"/>
          </p:cNvSpPr>
          <p:nvPr>
            <p:ph type="subTitle" idx="1"/>
          </p:nvPr>
        </p:nvSpPr>
        <p:spPr>
          <a:xfrm>
            <a:off x="660042" y="806824"/>
            <a:ext cx="2919738" cy="1494117"/>
          </a:xfrm>
        </p:spPr>
        <p:txBody>
          <a:bodyPr anchor="b">
            <a:normAutofit/>
          </a:bodyPr>
          <a:lstStyle/>
          <a:p>
            <a:pPr algn="l"/>
            <a:endParaRPr lang="en-US" sz="2000">
              <a:solidFill>
                <a:srgbClr val="FFFFFF"/>
              </a:solidFill>
            </a:endParaRPr>
          </a:p>
        </p:txBody>
      </p:sp>
      <p:pic>
        <p:nvPicPr>
          <p:cNvPr id="9" name="Picture 8" descr="A purple background with text and clouds&#10;&#10;AI-generated content may be incorrect.">
            <a:extLst>
              <a:ext uri="{FF2B5EF4-FFF2-40B4-BE49-F238E27FC236}">
                <a16:creationId xmlns:a16="http://schemas.microsoft.com/office/drawing/2014/main" id="{B2D9F19C-8BD5-0064-90E7-B64901D9C90E}"/>
              </a:ext>
            </a:extLst>
          </p:cNvPr>
          <p:cNvPicPr>
            <a:picLocks noChangeAspect="1"/>
          </p:cNvPicPr>
          <p:nvPr/>
        </p:nvPicPr>
        <p:blipFill>
          <a:blip r:embed="rId2"/>
          <a:stretch>
            <a:fillRect/>
          </a:stretch>
        </p:blipFill>
        <p:spPr>
          <a:xfrm>
            <a:off x="4815255" y="467208"/>
            <a:ext cx="6600093" cy="5923584"/>
          </a:xfrm>
          <a:prstGeom prst="rect">
            <a:avLst/>
          </a:prstGeom>
        </p:spPr>
      </p:pic>
      <p:sp>
        <p:nvSpPr>
          <p:cNvPr id="4" name="Slide Number Placeholder 3">
            <a:extLst>
              <a:ext uri="{FF2B5EF4-FFF2-40B4-BE49-F238E27FC236}">
                <a16:creationId xmlns:a16="http://schemas.microsoft.com/office/drawing/2014/main" id="{25474BCD-AC4C-4C60-BA3F-3CD88EAFFCE5}"/>
              </a:ext>
            </a:extLst>
          </p:cNvPr>
          <p:cNvSpPr>
            <a:spLocks noGrp="1"/>
          </p:cNvSpPr>
          <p:nvPr>
            <p:ph type="sldNum" sz="quarter" idx="12"/>
          </p:nvPr>
        </p:nvSpPr>
        <p:spPr>
          <a:xfrm>
            <a:off x="11704319" y="6455664"/>
            <a:ext cx="448056" cy="365125"/>
          </a:xfrm>
        </p:spPr>
        <p:txBody>
          <a:bodyPr>
            <a:normAutofit/>
          </a:bodyPr>
          <a:lstStyle/>
          <a:p>
            <a:pPr>
              <a:spcAft>
                <a:spcPts val="600"/>
              </a:spcAft>
            </a:pPr>
            <a:fld id="{C5A5A4DD-36E7-2A44-99B2-90F1C9E9AE26}" type="slidenum">
              <a:rPr lang="en-US" sz="1100">
                <a:solidFill>
                  <a:schemeClr val="tx1">
                    <a:lumMod val="50000"/>
                    <a:lumOff val="50000"/>
                  </a:schemeClr>
                </a:solidFill>
              </a:rPr>
              <a:pPr>
                <a:spcAft>
                  <a:spcPts val="600"/>
                </a:spcAft>
              </a:pPr>
              <a:t>13</a:t>
            </a:fld>
            <a:endParaRPr lang="en-US" sz="1100">
              <a:solidFill>
                <a:schemeClr val="tx1">
                  <a:lumMod val="50000"/>
                  <a:lumOff val="50000"/>
                </a:schemeClr>
              </a:solidFill>
            </a:endParaRPr>
          </a:p>
        </p:txBody>
      </p:sp>
    </p:spTree>
    <p:extLst>
      <p:ext uri="{BB962C8B-B14F-4D97-AF65-F5344CB8AC3E}">
        <p14:creationId xmlns:p14="http://schemas.microsoft.com/office/powerpoint/2010/main" val="2766309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550792-674A-C086-C861-6D76381FAE0C}"/>
            </a:ext>
          </a:extLst>
        </p:cNvPr>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0F2E44-8B2A-82E9-F34F-673B3CDFCE8B}"/>
              </a:ext>
            </a:extLst>
          </p:cNvPr>
          <p:cNvSpPr>
            <a:spLocks noGrp="1"/>
          </p:cNvSpPr>
          <p:nvPr>
            <p:ph type="ctrTitle"/>
          </p:nvPr>
        </p:nvSpPr>
        <p:spPr>
          <a:xfrm>
            <a:off x="660042" y="891652"/>
            <a:ext cx="4412021" cy="3030724"/>
          </a:xfrm>
        </p:spPr>
        <p:txBody>
          <a:bodyPr anchor="b">
            <a:normAutofit/>
          </a:bodyPr>
          <a:lstStyle/>
          <a:p>
            <a:pPr algn="r"/>
            <a:r>
              <a:rPr lang="en-US" sz="4000">
                <a:solidFill>
                  <a:srgbClr val="FFFFFF"/>
                </a:solidFill>
                <a:ea typeface="Calibri Light"/>
                <a:cs typeface="Calibri Light"/>
              </a:rPr>
              <a:t>Hazel Health </a:t>
            </a:r>
          </a:p>
        </p:txBody>
      </p:sp>
      <p:sp>
        <p:nvSpPr>
          <p:cNvPr id="7" name="Subtitle 6">
            <a:extLst>
              <a:ext uri="{FF2B5EF4-FFF2-40B4-BE49-F238E27FC236}">
                <a16:creationId xmlns:a16="http://schemas.microsoft.com/office/drawing/2014/main" id="{7582811A-6F2A-24AF-65F3-891BC509FC48}"/>
              </a:ext>
            </a:extLst>
          </p:cNvPr>
          <p:cNvSpPr>
            <a:spLocks noGrp="1"/>
          </p:cNvSpPr>
          <p:nvPr>
            <p:ph type="subTitle" idx="1"/>
          </p:nvPr>
        </p:nvSpPr>
        <p:spPr>
          <a:xfrm>
            <a:off x="945791" y="4745317"/>
            <a:ext cx="4126272" cy="1375145"/>
          </a:xfrm>
        </p:spPr>
        <p:txBody>
          <a:bodyPr>
            <a:normAutofit/>
          </a:bodyPr>
          <a:lstStyle/>
          <a:p>
            <a:pPr algn="r"/>
            <a:endParaRPr lang="en-US">
              <a:solidFill>
                <a:srgbClr val="FFFFFF"/>
              </a:solidFill>
            </a:endParaRPr>
          </a:p>
        </p:txBody>
      </p:sp>
      <p:pic>
        <p:nvPicPr>
          <p:cNvPr id="3" name="Picture 2" descr="A screenshot of a cellphone&#10;&#10;AI-generated content may be incorrect.">
            <a:extLst>
              <a:ext uri="{FF2B5EF4-FFF2-40B4-BE49-F238E27FC236}">
                <a16:creationId xmlns:a16="http://schemas.microsoft.com/office/drawing/2014/main" id="{77DF41C5-7D46-47BA-6BC6-5128377C3DB6}"/>
              </a:ext>
            </a:extLst>
          </p:cNvPr>
          <p:cNvPicPr>
            <a:picLocks noChangeAspect="1"/>
          </p:cNvPicPr>
          <p:nvPr/>
        </p:nvPicPr>
        <p:blipFill>
          <a:blip r:embed="rId2"/>
          <a:stretch>
            <a:fillRect/>
          </a:stretch>
        </p:blipFill>
        <p:spPr>
          <a:xfrm>
            <a:off x="6297159" y="457199"/>
            <a:ext cx="5206001" cy="5899152"/>
          </a:xfrm>
          <a:prstGeom prst="rect">
            <a:avLst/>
          </a:prstGeom>
        </p:spPr>
      </p:pic>
      <p:sp>
        <p:nvSpPr>
          <p:cNvPr id="4" name="Slide Number Placeholder 3">
            <a:extLst>
              <a:ext uri="{FF2B5EF4-FFF2-40B4-BE49-F238E27FC236}">
                <a16:creationId xmlns:a16="http://schemas.microsoft.com/office/drawing/2014/main" id="{6A462095-E48B-8B29-FAFE-3EDE91A6F077}"/>
              </a:ext>
            </a:extLst>
          </p:cNvPr>
          <p:cNvSpPr>
            <a:spLocks noGrp="1"/>
          </p:cNvSpPr>
          <p:nvPr>
            <p:ph type="sldNum" sz="quarter" idx="12"/>
          </p:nvPr>
        </p:nvSpPr>
        <p:spPr>
          <a:xfrm>
            <a:off x="11704319" y="6455664"/>
            <a:ext cx="448056" cy="365125"/>
          </a:xfrm>
        </p:spPr>
        <p:txBody>
          <a:bodyPr>
            <a:normAutofit/>
          </a:bodyPr>
          <a:lstStyle/>
          <a:p>
            <a:pPr>
              <a:spcAft>
                <a:spcPts val="600"/>
              </a:spcAft>
            </a:pPr>
            <a:fld id="{C5A5A4DD-36E7-2A44-99B2-90F1C9E9AE26}" type="slidenum">
              <a:rPr lang="en-US" sz="1100">
                <a:solidFill>
                  <a:schemeClr val="tx1">
                    <a:lumMod val="50000"/>
                    <a:lumOff val="50000"/>
                  </a:schemeClr>
                </a:solidFill>
              </a:rPr>
              <a:pPr>
                <a:spcAft>
                  <a:spcPts val="600"/>
                </a:spcAft>
              </a:pPr>
              <a:t>14</a:t>
            </a:fld>
            <a:endParaRPr lang="en-US" sz="1100">
              <a:solidFill>
                <a:schemeClr val="tx1">
                  <a:lumMod val="50000"/>
                  <a:lumOff val="50000"/>
                </a:schemeClr>
              </a:solidFill>
            </a:endParaRPr>
          </a:p>
        </p:txBody>
      </p:sp>
    </p:spTree>
    <p:extLst>
      <p:ext uri="{BB962C8B-B14F-4D97-AF65-F5344CB8AC3E}">
        <p14:creationId xmlns:p14="http://schemas.microsoft.com/office/powerpoint/2010/main" val="609178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270C9A-C7DD-113F-8726-5A4616AF9DE2}"/>
            </a:ext>
          </a:extLst>
        </p:cNvPr>
        <p:cNvGrpSpPr/>
        <p:nvPr/>
      </p:nvGrpSpPr>
      <p:grpSpPr>
        <a:xfrm>
          <a:off x="0" y="0"/>
          <a:ext cx="0" cy="0"/>
          <a:chOff x="0" y="0"/>
          <a:chExt cx="0" cy="0"/>
        </a:xfrm>
      </p:grpSpPr>
      <p:sp useBgFill="1">
        <p:nvSpPr>
          <p:cNvPr id="111" name="Rectangle 110">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468B0-1B89-3B43-FC17-8EC43EBBFF0B}"/>
              </a:ext>
            </a:extLst>
          </p:cNvPr>
          <p:cNvSpPr>
            <a:spLocks noGrp="1"/>
          </p:cNvSpPr>
          <p:nvPr>
            <p:ph type="ctrTitle"/>
          </p:nvPr>
        </p:nvSpPr>
        <p:spPr>
          <a:xfrm>
            <a:off x="660042" y="891652"/>
            <a:ext cx="4412021" cy="3030724"/>
          </a:xfrm>
        </p:spPr>
        <p:txBody>
          <a:bodyPr anchor="b">
            <a:normAutofit/>
          </a:bodyPr>
          <a:lstStyle/>
          <a:p>
            <a:pPr algn="r"/>
            <a:r>
              <a:rPr lang="en-US" sz="4000">
                <a:solidFill>
                  <a:srgbClr val="FFFFFF"/>
                </a:solidFill>
                <a:ea typeface="Calibri Light"/>
                <a:cs typeface="Calibri Light"/>
              </a:rPr>
              <a:t>Hazel Health </a:t>
            </a:r>
          </a:p>
        </p:txBody>
      </p:sp>
      <p:sp>
        <p:nvSpPr>
          <p:cNvPr id="7" name="Subtitle 6">
            <a:extLst>
              <a:ext uri="{FF2B5EF4-FFF2-40B4-BE49-F238E27FC236}">
                <a16:creationId xmlns:a16="http://schemas.microsoft.com/office/drawing/2014/main" id="{BB0BE8B4-A4FD-9F9E-83BC-96AF801F8213}"/>
              </a:ext>
            </a:extLst>
          </p:cNvPr>
          <p:cNvSpPr>
            <a:spLocks noGrp="1"/>
          </p:cNvSpPr>
          <p:nvPr>
            <p:ph type="subTitle" idx="1"/>
          </p:nvPr>
        </p:nvSpPr>
        <p:spPr>
          <a:xfrm>
            <a:off x="945791" y="4745317"/>
            <a:ext cx="4126272" cy="1375145"/>
          </a:xfrm>
        </p:spPr>
        <p:txBody>
          <a:bodyPr>
            <a:normAutofit/>
          </a:bodyPr>
          <a:lstStyle/>
          <a:p>
            <a:pPr algn="r"/>
            <a:endParaRPr lang="en-US">
              <a:solidFill>
                <a:srgbClr val="FFFFFF"/>
              </a:solidFill>
            </a:endParaRPr>
          </a:p>
        </p:txBody>
      </p:sp>
      <p:pic>
        <p:nvPicPr>
          <p:cNvPr id="5" name="Picture 4" descr="Screens screenshot of a phone&#10;&#10;AI-generated content may be incorrect.">
            <a:extLst>
              <a:ext uri="{FF2B5EF4-FFF2-40B4-BE49-F238E27FC236}">
                <a16:creationId xmlns:a16="http://schemas.microsoft.com/office/drawing/2014/main" id="{63204052-3059-9DAB-9773-2892E6ECB6FF}"/>
              </a:ext>
            </a:extLst>
          </p:cNvPr>
          <p:cNvPicPr>
            <a:picLocks noChangeAspect="1"/>
          </p:cNvPicPr>
          <p:nvPr/>
        </p:nvPicPr>
        <p:blipFill>
          <a:blip r:embed="rId2"/>
          <a:stretch>
            <a:fillRect/>
          </a:stretch>
        </p:blipFill>
        <p:spPr>
          <a:xfrm>
            <a:off x="6636360" y="457199"/>
            <a:ext cx="4527599" cy="6172321"/>
          </a:xfrm>
          <a:prstGeom prst="rect">
            <a:avLst/>
          </a:prstGeom>
        </p:spPr>
      </p:pic>
      <p:sp>
        <p:nvSpPr>
          <p:cNvPr id="4" name="Slide Number Placeholder 3">
            <a:extLst>
              <a:ext uri="{FF2B5EF4-FFF2-40B4-BE49-F238E27FC236}">
                <a16:creationId xmlns:a16="http://schemas.microsoft.com/office/drawing/2014/main" id="{6B901B1C-0C77-5201-0752-E8203806F33A}"/>
              </a:ext>
            </a:extLst>
          </p:cNvPr>
          <p:cNvSpPr>
            <a:spLocks noGrp="1"/>
          </p:cNvSpPr>
          <p:nvPr>
            <p:ph type="sldNum" sz="quarter" idx="12"/>
          </p:nvPr>
        </p:nvSpPr>
        <p:spPr>
          <a:xfrm>
            <a:off x="11704319" y="6455664"/>
            <a:ext cx="448056" cy="365125"/>
          </a:xfrm>
        </p:spPr>
        <p:txBody>
          <a:bodyPr>
            <a:normAutofit/>
          </a:bodyPr>
          <a:lstStyle/>
          <a:p>
            <a:pPr>
              <a:spcAft>
                <a:spcPts val="600"/>
              </a:spcAft>
            </a:pPr>
            <a:fld id="{C5A5A4DD-36E7-2A44-99B2-90F1C9E9AE26}" type="slidenum">
              <a:rPr lang="en-US" sz="1100">
                <a:solidFill>
                  <a:schemeClr val="tx1">
                    <a:lumMod val="50000"/>
                    <a:lumOff val="50000"/>
                  </a:schemeClr>
                </a:solidFill>
              </a:rPr>
              <a:pPr>
                <a:spcAft>
                  <a:spcPts val="600"/>
                </a:spcAft>
              </a:pPr>
              <a:t>15</a:t>
            </a:fld>
            <a:endParaRPr lang="en-US" sz="1100">
              <a:solidFill>
                <a:schemeClr val="tx1">
                  <a:lumMod val="50000"/>
                  <a:lumOff val="50000"/>
                </a:schemeClr>
              </a:solidFill>
            </a:endParaRPr>
          </a:p>
        </p:txBody>
      </p:sp>
      <p:sp>
        <p:nvSpPr>
          <p:cNvPr id="6" name="Oval 5">
            <a:extLst>
              <a:ext uri="{FF2B5EF4-FFF2-40B4-BE49-F238E27FC236}">
                <a16:creationId xmlns:a16="http://schemas.microsoft.com/office/drawing/2014/main" id="{A9E69811-FCF6-1D8A-F18F-B7A43AE62A57}"/>
              </a:ext>
            </a:extLst>
          </p:cNvPr>
          <p:cNvSpPr/>
          <p:nvPr/>
        </p:nvSpPr>
        <p:spPr>
          <a:xfrm>
            <a:off x="6773990" y="6336195"/>
            <a:ext cx="550201" cy="283975"/>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689C7C7-4E86-2254-C0B2-22EC61490345}"/>
              </a:ext>
            </a:extLst>
          </p:cNvPr>
          <p:cNvSpPr/>
          <p:nvPr/>
        </p:nvSpPr>
        <p:spPr>
          <a:xfrm>
            <a:off x="6750326" y="6324363"/>
            <a:ext cx="579782" cy="30763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60B57054-01E6-33BC-EC97-8762317EE9C9}"/>
              </a:ext>
            </a:extLst>
          </p:cNvPr>
          <p:cNvSpPr/>
          <p:nvPr/>
        </p:nvSpPr>
        <p:spPr>
          <a:xfrm>
            <a:off x="7468925" y="6453242"/>
            <a:ext cx="567837" cy="12421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0225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13DD890-5B31-F844-7A3D-CCF074BC8A84}"/>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ea typeface="Calibri Light"/>
                <a:cs typeface="Calibri Light"/>
              </a:rPr>
              <a:t>Title 1 information</a:t>
            </a:r>
            <a:endParaRPr lang="en-US" sz="4800">
              <a:solidFill>
                <a:srgbClr val="FFFFFF"/>
              </a:solidFill>
            </a:endParaRPr>
          </a:p>
        </p:txBody>
      </p:sp>
      <p:sp>
        <p:nvSpPr>
          <p:cNvPr id="3" name="Subtitle 2">
            <a:extLst>
              <a:ext uri="{FF2B5EF4-FFF2-40B4-BE49-F238E27FC236}">
                <a16:creationId xmlns:a16="http://schemas.microsoft.com/office/drawing/2014/main" id="{D6D6F5F8-9CBC-A4F5-609F-CAF3B0D146E4}"/>
              </a:ext>
            </a:extLst>
          </p:cNvPr>
          <p:cNvSpPr>
            <a:spLocks noGrp="1"/>
          </p:cNvSpPr>
          <p:nvPr>
            <p:ph type="subTitle" idx="1"/>
          </p:nvPr>
        </p:nvSpPr>
        <p:spPr>
          <a:xfrm>
            <a:off x="1096682" y="4550972"/>
            <a:ext cx="10005951" cy="1458258"/>
          </a:xfrm>
        </p:spPr>
        <p:txBody>
          <a:bodyPr anchor="ctr">
            <a:normAutofit/>
          </a:bodyPr>
          <a:lstStyle/>
          <a:p>
            <a:pPr algn="l"/>
            <a:r>
              <a:rPr lang="en-US" dirty="0">
                <a:ea typeface="Calibri"/>
                <a:cs typeface="Calibri"/>
              </a:rPr>
              <a:t>Thursday, February 26th: For the LOVE of Math Night (Schoolwide Math Night)</a:t>
            </a:r>
          </a:p>
          <a:p>
            <a:pPr algn="l"/>
            <a:r>
              <a:rPr lang="en-US" dirty="0">
                <a:ea typeface="Calibri"/>
                <a:cs typeface="Calibri"/>
              </a:rPr>
              <a:t>Thursday, March 12th: LUCKY Literacy Quest Night (Schoolwide Literacy Night) </a:t>
            </a:r>
          </a:p>
        </p:txBody>
      </p:sp>
      <p:sp>
        <p:nvSpPr>
          <p:cNvPr id="4" name="Slide Number Placeholder 3">
            <a:extLst>
              <a:ext uri="{FF2B5EF4-FFF2-40B4-BE49-F238E27FC236}">
                <a16:creationId xmlns:a16="http://schemas.microsoft.com/office/drawing/2014/main" id="{B46BD4D8-9A96-E8B1-79E2-00036E75785C}"/>
              </a:ext>
            </a:extLst>
          </p:cNvPr>
          <p:cNvSpPr>
            <a:spLocks noGrp="1"/>
          </p:cNvSpPr>
          <p:nvPr>
            <p:ph type="sldNum" sz="quarter" idx="12"/>
          </p:nvPr>
        </p:nvSpPr>
        <p:spPr>
          <a:xfrm>
            <a:off x="11704320" y="6446837"/>
            <a:ext cx="448056" cy="365125"/>
          </a:xfrm>
        </p:spPr>
        <p:txBody>
          <a:bodyPr>
            <a:normAutofit/>
          </a:bodyPr>
          <a:lstStyle/>
          <a:p>
            <a:pPr>
              <a:spcAft>
                <a:spcPts val="600"/>
              </a:spcAft>
            </a:pPr>
            <a:fld id="{C5A5A4DD-36E7-2A44-99B2-90F1C9E9AE26}" type="slidenum">
              <a:rPr lang="en-US" sz="1100">
                <a:solidFill>
                  <a:schemeClr val="tx1">
                    <a:lumMod val="50000"/>
                    <a:lumOff val="50000"/>
                  </a:schemeClr>
                </a:solidFill>
              </a:rPr>
              <a:pPr>
                <a:spcAft>
                  <a:spcPts val="600"/>
                </a:spcAft>
              </a:pPr>
              <a:t>16</a:t>
            </a:fld>
            <a:endParaRPr lang="en-US" sz="1100">
              <a:solidFill>
                <a:schemeClr val="tx1">
                  <a:lumMod val="50000"/>
                  <a:lumOff val="50000"/>
                </a:schemeClr>
              </a:solidFill>
            </a:endParaRPr>
          </a:p>
        </p:txBody>
      </p:sp>
    </p:spTree>
    <p:extLst>
      <p:ext uri="{BB962C8B-B14F-4D97-AF65-F5344CB8AC3E}">
        <p14:creationId xmlns:p14="http://schemas.microsoft.com/office/powerpoint/2010/main" val="3423359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DDECD50-8F7C-F1FE-32C6-729E20A574A9}"/>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ea typeface="Calibri Light"/>
                <a:cs typeface="Calibri Light"/>
              </a:rPr>
              <a:t>Mid-Year Testing</a:t>
            </a:r>
            <a:endParaRPr lang="en-US" sz="4800">
              <a:solidFill>
                <a:srgbClr val="FFFFFF"/>
              </a:solidFill>
            </a:endParaRPr>
          </a:p>
        </p:txBody>
      </p:sp>
      <p:sp>
        <p:nvSpPr>
          <p:cNvPr id="3" name="Subtitle 2">
            <a:extLst>
              <a:ext uri="{FF2B5EF4-FFF2-40B4-BE49-F238E27FC236}">
                <a16:creationId xmlns:a16="http://schemas.microsoft.com/office/drawing/2014/main" id="{7FD1B96B-DFA6-5F24-A896-8D709780C18A}"/>
              </a:ext>
            </a:extLst>
          </p:cNvPr>
          <p:cNvSpPr>
            <a:spLocks noGrp="1"/>
          </p:cNvSpPr>
          <p:nvPr>
            <p:ph type="subTitle" idx="1"/>
          </p:nvPr>
        </p:nvSpPr>
        <p:spPr>
          <a:xfrm>
            <a:off x="1350682" y="4870824"/>
            <a:ext cx="10005951" cy="1458258"/>
          </a:xfrm>
        </p:spPr>
        <p:txBody>
          <a:bodyPr anchor="ctr">
            <a:normAutofit fontScale="92500" lnSpcReduction="10000"/>
          </a:bodyPr>
          <a:lstStyle/>
          <a:p>
            <a:pPr algn="l"/>
            <a:r>
              <a:rPr lang="en-US" dirty="0">
                <a:ea typeface="Calibri"/>
                <a:cs typeface="Calibri"/>
              </a:rPr>
              <a:t>VALLSS (Virginia Literacy and Literacy Screening System) KG-5th grade students who scored in the High Risk and Moderate Risk in the fall.</a:t>
            </a:r>
          </a:p>
          <a:p>
            <a:pPr algn="l"/>
            <a:r>
              <a:rPr lang="en-US" dirty="0">
                <a:ea typeface="Calibri"/>
                <a:cs typeface="Calibri"/>
              </a:rPr>
              <a:t>Momentum Math 1st-5th grade</a:t>
            </a:r>
          </a:p>
          <a:p>
            <a:pPr algn="l"/>
            <a:r>
              <a:rPr lang="en-US" dirty="0">
                <a:ea typeface="Calibri"/>
                <a:cs typeface="Calibri"/>
              </a:rPr>
              <a:t>*Unit tests are throughout the year</a:t>
            </a:r>
          </a:p>
        </p:txBody>
      </p:sp>
      <p:sp>
        <p:nvSpPr>
          <p:cNvPr id="4" name="Slide Number Placeholder 3">
            <a:extLst>
              <a:ext uri="{FF2B5EF4-FFF2-40B4-BE49-F238E27FC236}">
                <a16:creationId xmlns:a16="http://schemas.microsoft.com/office/drawing/2014/main" id="{BFD813CD-DAA5-8419-838D-8D4336EFBEA5}"/>
              </a:ext>
            </a:extLst>
          </p:cNvPr>
          <p:cNvSpPr>
            <a:spLocks noGrp="1"/>
          </p:cNvSpPr>
          <p:nvPr>
            <p:ph type="sldNum" sz="quarter" idx="12"/>
          </p:nvPr>
        </p:nvSpPr>
        <p:spPr>
          <a:xfrm>
            <a:off x="11704320" y="6446837"/>
            <a:ext cx="448056" cy="365125"/>
          </a:xfrm>
        </p:spPr>
        <p:txBody>
          <a:bodyPr>
            <a:normAutofit/>
          </a:bodyPr>
          <a:lstStyle/>
          <a:p>
            <a:pPr>
              <a:spcAft>
                <a:spcPts val="600"/>
              </a:spcAft>
            </a:pPr>
            <a:fld id="{C5A5A4DD-36E7-2A44-99B2-90F1C9E9AE26}" type="slidenum">
              <a:rPr lang="en-US" sz="1100">
                <a:solidFill>
                  <a:schemeClr val="tx1">
                    <a:lumMod val="50000"/>
                    <a:lumOff val="50000"/>
                  </a:schemeClr>
                </a:solidFill>
              </a:rPr>
              <a:pPr>
                <a:spcAft>
                  <a:spcPts val="600"/>
                </a:spcAft>
              </a:pPr>
              <a:t>17</a:t>
            </a:fld>
            <a:endParaRPr lang="en-US" sz="1100">
              <a:solidFill>
                <a:schemeClr val="tx1">
                  <a:lumMod val="50000"/>
                  <a:lumOff val="50000"/>
                </a:schemeClr>
              </a:solidFill>
            </a:endParaRPr>
          </a:p>
        </p:txBody>
      </p:sp>
    </p:spTree>
    <p:extLst>
      <p:ext uri="{BB962C8B-B14F-4D97-AF65-F5344CB8AC3E}">
        <p14:creationId xmlns:p14="http://schemas.microsoft.com/office/powerpoint/2010/main" val="4269196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04692D0-D486-12D7-5B61-0285C635CB87}"/>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ea typeface="Calibri Light"/>
                <a:cs typeface="Calibri Light"/>
              </a:rPr>
              <a:t>Closure</a:t>
            </a:r>
            <a:endParaRPr lang="en-US" sz="4800">
              <a:solidFill>
                <a:srgbClr val="FFFFFF"/>
              </a:solidFill>
            </a:endParaRPr>
          </a:p>
        </p:txBody>
      </p:sp>
      <p:sp>
        <p:nvSpPr>
          <p:cNvPr id="3" name="Subtitle 2">
            <a:extLst>
              <a:ext uri="{FF2B5EF4-FFF2-40B4-BE49-F238E27FC236}">
                <a16:creationId xmlns:a16="http://schemas.microsoft.com/office/drawing/2014/main" id="{02672E48-31FE-D683-04D5-77894BA50AE4}"/>
              </a:ext>
            </a:extLst>
          </p:cNvPr>
          <p:cNvSpPr>
            <a:spLocks noGrp="1"/>
          </p:cNvSpPr>
          <p:nvPr>
            <p:ph type="subTitle" idx="1"/>
          </p:nvPr>
        </p:nvSpPr>
        <p:spPr>
          <a:xfrm>
            <a:off x="1350682" y="4870824"/>
            <a:ext cx="10005951" cy="1458258"/>
          </a:xfrm>
        </p:spPr>
        <p:txBody>
          <a:bodyPr anchor="ctr">
            <a:normAutofit/>
          </a:bodyPr>
          <a:lstStyle/>
          <a:p>
            <a:pPr algn="l"/>
            <a:endParaRPr lang="en-US"/>
          </a:p>
        </p:txBody>
      </p:sp>
      <p:sp>
        <p:nvSpPr>
          <p:cNvPr id="4" name="Slide Number Placeholder 3">
            <a:extLst>
              <a:ext uri="{FF2B5EF4-FFF2-40B4-BE49-F238E27FC236}">
                <a16:creationId xmlns:a16="http://schemas.microsoft.com/office/drawing/2014/main" id="{F427AC86-D8E1-7AA9-74CB-A8384B1B294F}"/>
              </a:ext>
            </a:extLst>
          </p:cNvPr>
          <p:cNvSpPr>
            <a:spLocks noGrp="1"/>
          </p:cNvSpPr>
          <p:nvPr>
            <p:ph type="sldNum" sz="quarter" idx="12"/>
          </p:nvPr>
        </p:nvSpPr>
        <p:spPr>
          <a:xfrm>
            <a:off x="11704320" y="6446837"/>
            <a:ext cx="448056" cy="365125"/>
          </a:xfrm>
        </p:spPr>
        <p:txBody>
          <a:bodyPr>
            <a:normAutofit/>
          </a:bodyPr>
          <a:lstStyle/>
          <a:p>
            <a:pPr>
              <a:spcAft>
                <a:spcPts val="600"/>
              </a:spcAft>
            </a:pPr>
            <a:fld id="{C5A5A4DD-36E7-2A44-99B2-90F1C9E9AE26}" type="slidenum">
              <a:rPr lang="en-US" sz="1100">
                <a:solidFill>
                  <a:schemeClr val="tx1">
                    <a:lumMod val="50000"/>
                    <a:lumOff val="50000"/>
                  </a:schemeClr>
                </a:solidFill>
              </a:rPr>
              <a:pPr>
                <a:spcAft>
                  <a:spcPts val="600"/>
                </a:spcAft>
              </a:pPr>
              <a:t>18</a:t>
            </a:fld>
            <a:endParaRPr lang="en-US" sz="1100">
              <a:solidFill>
                <a:schemeClr val="tx1">
                  <a:lumMod val="50000"/>
                  <a:lumOff val="50000"/>
                </a:schemeClr>
              </a:solidFill>
            </a:endParaRPr>
          </a:p>
        </p:txBody>
      </p:sp>
    </p:spTree>
    <p:extLst>
      <p:ext uri="{BB962C8B-B14F-4D97-AF65-F5344CB8AC3E}">
        <p14:creationId xmlns:p14="http://schemas.microsoft.com/office/powerpoint/2010/main" val="454931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EF784D0-3C12-A248-8A29-C5F4A758BF77}"/>
              </a:ext>
            </a:extLst>
          </p:cNvPr>
          <p:cNvSpPr>
            <a:spLocks noGrp="1"/>
          </p:cNvSpPr>
          <p:nvPr>
            <p:ph type="ctrTitle"/>
          </p:nvPr>
        </p:nvSpPr>
        <p:spPr>
          <a:xfrm>
            <a:off x="632254" y="281536"/>
            <a:ext cx="10721546" cy="1213064"/>
          </a:xfrm>
        </p:spPr>
        <p:txBody>
          <a:bodyPr>
            <a:normAutofit fontScale="90000"/>
          </a:bodyPr>
          <a:lstStyle/>
          <a:p>
            <a:r>
              <a:rPr lang="en-US" sz="4400" b="1">
                <a:latin typeface="Arial"/>
                <a:cs typeface="Arial"/>
              </a:rPr>
              <a:t>“</a:t>
            </a:r>
            <a:r>
              <a:rPr lang="en-US" sz="4400" b="1">
                <a:latin typeface="Arial"/>
                <a:ea typeface="Calibri"/>
                <a:cs typeface="Arial"/>
              </a:rPr>
              <a:t>Code of Behavior” </a:t>
            </a:r>
            <a:br>
              <a:rPr lang="en-US" sz="4400" b="1">
                <a:latin typeface="Arial"/>
                <a:cs typeface="Arial" panose="020B0604020202020204" pitchFamily="34" charset="0"/>
              </a:rPr>
            </a:br>
            <a:r>
              <a:rPr lang="en-US" sz="4400" b="1">
                <a:latin typeface="Arial"/>
                <a:ea typeface="Calibri"/>
                <a:cs typeface="Arial"/>
              </a:rPr>
              <a:t>Implementation</a:t>
            </a:r>
          </a:p>
        </p:txBody>
      </p:sp>
      <p:sp>
        <p:nvSpPr>
          <p:cNvPr id="2" name="Slide Number Placeholder 1">
            <a:extLst>
              <a:ext uri="{FF2B5EF4-FFF2-40B4-BE49-F238E27FC236}">
                <a16:creationId xmlns:a16="http://schemas.microsoft.com/office/drawing/2014/main" id="{F9F8C4FD-A84D-C34F-82BF-854AACA04E12}"/>
              </a:ext>
            </a:extLst>
          </p:cNvPr>
          <p:cNvSpPr>
            <a:spLocks noGrp="1"/>
          </p:cNvSpPr>
          <p:nvPr>
            <p:ph type="sldNum" sz="quarter" idx="12"/>
          </p:nvPr>
        </p:nvSpPr>
        <p:spPr/>
        <p:txBody>
          <a:bodyPr/>
          <a:lstStyle/>
          <a:p>
            <a:fld id="{C5A5A4DD-36E7-2A44-99B2-90F1C9E9AE26}" type="slidenum">
              <a:rPr lang="en-US" smtClean="0"/>
              <a:t>2</a:t>
            </a:fld>
            <a:endParaRPr lang="en-US"/>
          </a:p>
        </p:txBody>
      </p:sp>
      <p:pic>
        <p:nvPicPr>
          <p:cNvPr id="3" name="Picture 2" descr="A blue sign with a picture of a person holding a stick figure&#10;&#10;Description automatically generated">
            <a:extLst>
              <a:ext uri="{FF2B5EF4-FFF2-40B4-BE49-F238E27FC236}">
                <a16:creationId xmlns:a16="http://schemas.microsoft.com/office/drawing/2014/main" id="{70889445-E5A9-B96A-B531-7701142FD3F1}"/>
              </a:ext>
            </a:extLst>
          </p:cNvPr>
          <p:cNvPicPr>
            <a:picLocks noChangeAspect="1"/>
          </p:cNvPicPr>
          <p:nvPr/>
        </p:nvPicPr>
        <p:blipFill>
          <a:blip r:embed="rId4"/>
          <a:stretch>
            <a:fillRect/>
          </a:stretch>
        </p:blipFill>
        <p:spPr>
          <a:xfrm>
            <a:off x="1263422" y="2166765"/>
            <a:ext cx="2463480" cy="3184487"/>
          </a:xfrm>
          <a:prstGeom prst="rect">
            <a:avLst/>
          </a:prstGeom>
        </p:spPr>
      </p:pic>
      <p:graphicFrame>
        <p:nvGraphicFramePr>
          <p:cNvPr id="4" name="Diagram 3">
            <a:extLst>
              <a:ext uri="{FF2B5EF4-FFF2-40B4-BE49-F238E27FC236}">
                <a16:creationId xmlns:a16="http://schemas.microsoft.com/office/drawing/2014/main" id="{E55B2AF5-CB89-0402-0E9A-6B7EABF7DD5F}"/>
              </a:ext>
            </a:extLst>
          </p:cNvPr>
          <p:cNvGraphicFramePr/>
          <p:nvPr>
            <p:extLst>
              <p:ext uri="{D42A27DB-BD31-4B8C-83A1-F6EECF244321}">
                <p14:modId xmlns:p14="http://schemas.microsoft.com/office/powerpoint/2010/main" val="2364463757"/>
              </p:ext>
            </p:extLst>
          </p:nvPr>
        </p:nvGraphicFramePr>
        <p:xfrm>
          <a:off x="2773345" y="2091604"/>
          <a:ext cx="6310365" cy="42245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Picture 4" descr="A blue and orange square with white text&#10;&#10;AI-generated content may be incorrect.">
            <a:extLst>
              <a:ext uri="{FF2B5EF4-FFF2-40B4-BE49-F238E27FC236}">
                <a16:creationId xmlns:a16="http://schemas.microsoft.com/office/drawing/2014/main" id="{22D7A420-C862-F17D-6FCB-C2917305C927}"/>
              </a:ext>
            </a:extLst>
          </p:cNvPr>
          <p:cNvPicPr>
            <a:picLocks noChangeAspect="1"/>
          </p:cNvPicPr>
          <p:nvPr/>
        </p:nvPicPr>
        <p:blipFill>
          <a:blip r:embed="rId10"/>
          <a:stretch>
            <a:fillRect/>
          </a:stretch>
        </p:blipFill>
        <p:spPr>
          <a:xfrm>
            <a:off x="8134846" y="2168653"/>
            <a:ext cx="2458787" cy="3182599"/>
          </a:xfrm>
          <a:prstGeom prst="rect">
            <a:avLst/>
          </a:prstGeom>
        </p:spPr>
      </p:pic>
    </p:spTree>
    <p:extLst>
      <p:ext uri="{BB962C8B-B14F-4D97-AF65-F5344CB8AC3E}">
        <p14:creationId xmlns:p14="http://schemas.microsoft.com/office/powerpoint/2010/main" val="2330941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89678BCF-8699-9E4D-B363-F331B53FACFB}"/>
              </a:ext>
            </a:extLst>
          </p:cNvPr>
          <p:cNvSpPr>
            <a:spLocks noGrp="1"/>
          </p:cNvSpPr>
          <p:nvPr>
            <p:ph type="subTitle" idx="1"/>
          </p:nvPr>
        </p:nvSpPr>
        <p:spPr>
          <a:xfrm>
            <a:off x="843527" y="1818489"/>
            <a:ext cx="7651922" cy="4542213"/>
          </a:xfrm>
        </p:spPr>
        <p:txBody>
          <a:bodyPr vert="horz" lIns="91440" tIns="45720" rIns="91440" bIns="45720" rtlCol="0" anchor="t">
            <a:noAutofit/>
          </a:bodyPr>
          <a:lstStyle/>
          <a:p>
            <a:pPr>
              <a:defRPr/>
            </a:pPr>
            <a:endParaRPr lang="en-US">
              <a:latin typeface="Calibri"/>
              <a:ea typeface="Calibri"/>
              <a:cs typeface="Times New Roman"/>
            </a:endParaRPr>
          </a:p>
          <a:p>
            <a:pPr marL="457200" indent="-228600" algn="l">
              <a:spcBef>
                <a:spcPts val="600"/>
              </a:spcBef>
              <a:spcAft>
                <a:spcPts val="600"/>
              </a:spcAft>
              <a:buFont typeface="Arial" panose="020B0604020202020204" pitchFamily="34" charset="0"/>
              <a:buChar char="•"/>
              <a:defRPr/>
            </a:pPr>
            <a:r>
              <a:rPr lang="en-US">
                <a:latin typeface="Arial"/>
                <a:ea typeface="Calibri"/>
                <a:cs typeface="Times New Roman"/>
              </a:rPr>
              <a:t>Establishes the expectations for student behavior to enhance school safety.</a:t>
            </a:r>
          </a:p>
          <a:p>
            <a:pPr marL="457200" indent="-228600" algn="l">
              <a:spcBef>
                <a:spcPts val="600"/>
              </a:spcBef>
              <a:spcAft>
                <a:spcPts val="600"/>
              </a:spcAft>
              <a:buFont typeface="Arial" panose="020B0604020202020204" pitchFamily="34" charset="0"/>
              <a:buChar char="•"/>
              <a:defRPr/>
            </a:pPr>
            <a:r>
              <a:rPr lang="en-US">
                <a:latin typeface="Arial"/>
                <a:ea typeface="Calibri"/>
                <a:cs typeface="Times New Roman"/>
              </a:rPr>
              <a:t>Supports preventative and age-appropriate responses to discipline before resorting to exclusionary practices.</a:t>
            </a:r>
          </a:p>
          <a:p>
            <a:pPr marL="457200" indent="-228600" algn="l">
              <a:spcBef>
                <a:spcPts val="600"/>
              </a:spcBef>
              <a:spcAft>
                <a:spcPts val="600"/>
              </a:spcAft>
              <a:buFont typeface="Arial" panose="020B0604020202020204" pitchFamily="34" charset="0"/>
              <a:buChar char="•"/>
              <a:defRPr/>
            </a:pPr>
            <a:r>
              <a:rPr lang="en-US">
                <a:latin typeface="Arial"/>
                <a:ea typeface="Calibri"/>
                <a:cs typeface="Times New Roman"/>
              </a:rPr>
              <a:t>Provides access to quality education and behavioral interventions for students who are removed from the classroom.</a:t>
            </a:r>
          </a:p>
          <a:p>
            <a:pPr marL="457200" indent="-228600" algn="l">
              <a:spcBef>
                <a:spcPts val="600"/>
              </a:spcBef>
              <a:spcAft>
                <a:spcPts val="600"/>
              </a:spcAft>
              <a:buFont typeface="Arial" panose="020B0604020202020204" pitchFamily="34" charset="0"/>
              <a:buChar char="•"/>
              <a:defRPr/>
            </a:pPr>
            <a:r>
              <a:rPr lang="en-US">
                <a:latin typeface="Arial"/>
                <a:ea typeface="Calibri"/>
                <a:cs typeface="Times New Roman"/>
              </a:rPr>
              <a:t>Encourages partnerships with students and families to improve school climate and learning conditions. </a:t>
            </a:r>
          </a:p>
        </p:txBody>
      </p:sp>
      <p:sp>
        <p:nvSpPr>
          <p:cNvPr id="9" name="Title 8">
            <a:extLst>
              <a:ext uri="{FF2B5EF4-FFF2-40B4-BE49-F238E27FC236}">
                <a16:creationId xmlns:a16="http://schemas.microsoft.com/office/drawing/2014/main" id="{2EF784D0-3C12-A248-8A29-C5F4A758BF77}"/>
              </a:ext>
            </a:extLst>
          </p:cNvPr>
          <p:cNvSpPr>
            <a:spLocks noGrp="1"/>
          </p:cNvSpPr>
          <p:nvPr>
            <p:ph type="ctrTitle"/>
          </p:nvPr>
        </p:nvSpPr>
        <p:spPr>
          <a:xfrm>
            <a:off x="733949" y="1041831"/>
            <a:ext cx="10721546" cy="780578"/>
          </a:xfrm>
        </p:spPr>
        <p:txBody>
          <a:bodyPr>
            <a:normAutofit/>
          </a:bodyPr>
          <a:lstStyle/>
          <a:p>
            <a:pPr marL="114300">
              <a:lnSpc>
                <a:spcPct val="70000"/>
              </a:lnSpc>
              <a:spcAft>
                <a:spcPts val="600"/>
              </a:spcAft>
              <a:defRPr/>
            </a:pPr>
            <a:r>
              <a:rPr lang="en-US" sz="4000" b="1">
                <a:latin typeface="Arial"/>
                <a:ea typeface="Calibri"/>
                <a:cs typeface="Times New Roman"/>
              </a:rPr>
              <a:t>Purpose of the Student Code of Behavior </a:t>
            </a:r>
          </a:p>
        </p:txBody>
      </p:sp>
      <p:sp>
        <p:nvSpPr>
          <p:cNvPr id="2" name="Slide Number Placeholder 1">
            <a:extLst>
              <a:ext uri="{FF2B5EF4-FFF2-40B4-BE49-F238E27FC236}">
                <a16:creationId xmlns:a16="http://schemas.microsoft.com/office/drawing/2014/main" id="{DAFF282A-9881-D74A-9752-B370937A48A9}"/>
              </a:ext>
            </a:extLst>
          </p:cNvPr>
          <p:cNvSpPr>
            <a:spLocks noGrp="1"/>
          </p:cNvSpPr>
          <p:nvPr>
            <p:ph type="sldNum" sz="quarter" idx="12"/>
          </p:nvPr>
        </p:nvSpPr>
        <p:spPr/>
        <p:txBody>
          <a:bodyPr/>
          <a:lstStyle/>
          <a:p>
            <a:fld id="{C5A5A4DD-36E7-2A44-99B2-90F1C9E9AE26}" type="slidenum">
              <a:rPr lang="en-US" smtClean="0"/>
              <a:t>3</a:t>
            </a:fld>
            <a:endParaRPr lang="en-US"/>
          </a:p>
        </p:txBody>
      </p:sp>
      <p:pic>
        <p:nvPicPr>
          <p:cNvPr id="3" name="Picture 2" descr="A blue and orange cover with white text&#10;&#10;AI-generated content may be incorrect.">
            <a:extLst>
              <a:ext uri="{FF2B5EF4-FFF2-40B4-BE49-F238E27FC236}">
                <a16:creationId xmlns:a16="http://schemas.microsoft.com/office/drawing/2014/main" id="{345001AC-B27C-D33A-D9DE-632E43440E62}"/>
              </a:ext>
            </a:extLst>
          </p:cNvPr>
          <p:cNvPicPr>
            <a:picLocks noChangeAspect="1"/>
          </p:cNvPicPr>
          <p:nvPr/>
        </p:nvPicPr>
        <p:blipFill>
          <a:blip r:embed="rId4">
            <a:extLst>
              <a:ext uri="{28A0092B-C50C-407E-A947-70E740481C1C}">
                <a14:useLocalDpi xmlns:a14="http://schemas.microsoft.com/office/drawing/2010/main" val="0"/>
              </a:ext>
            </a:extLst>
          </a:blip>
          <a:srcRect r="1" b="848"/>
          <a:stretch/>
        </p:blipFill>
        <p:spPr>
          <a:xfrm>
            <a:off x="8610600" y="2076868"/>
            <a:ext cx="3118198" cy="4015322"/>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511519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89678BCF-8699-9E4D-B363-F331B53FACFB}"/>
              </a:ext>
            </a:extLst>
          </p:cNvPr>
          <p:cNvSpPr>
            <a:spLocks noGrp="1"/>
          </p:cNvSpPr>
          <p:nvPr>
            <p:ph type="subTitle" idx="1"/>
          </p:nvPr>
        </p:nvSpPr>
        <p:spPr>
          <a:xfrm>
            <a:off x="719541" y="1903292"/>
            <a:ext cx="9733005" cy="3503098"/>
          </a:xfrm>
        </p:spPr>
        <p:txBody>
          <a:bodyPr vert="horz" lIns="91440" tIns="45720" rIns="91440" bIns="45720" rtlCol="0" anchor="t">
            <a:noAutofit/>
          </a:bodyPr>
          <a:lstStyle/>
          <a:p>
            <a:pPr marL="228600" indent="-228600" algn="l">
              <a:lnSpc>
                <a:spcPct val="100000"/>
              </a:lnSpc>
              <a:buFont typeface="Arial,Sans-Serif"/>
              <a:buChar char="•"/>
            </a:pPr>
            <a:r>
              <a:rPr lang="en-US" b="1">
                <a:latin typeface="Arial"/>
                <a:ea typeface="Calibri"/>
                <a:cs typeface="Arial"/>
              </a:rPr>
              <a:t>The COB is presented by administration to students in all grades at the beginning of each school year and as new students enroll in PWCS division.</a:t>
            </a:r>
            <a:endParaRPr lang="en-US" b="1">
              <a:latin typeface="Arial"/>
              <a:ea typeface="Calibri Light"/>
              <a:cs typeface="Arial"/>
            </a:endParaRPr>
          </a:p>
          <a:p>
            <a:pPr marL="228600" indent="-228600" algn="l">
              <a:lnSpc>
                <a:spcPct val="100000"/>
              </a:lnSpc>
              <a:buFont typeface="Arial,Sans-Serif"/>
              <a:buChar char="•"/>
            </a:pPr>
            <a:r>
              <a:rPr lang="en-US" b="1">
                <a:latin typeface="Arial"/>
                <a:ea typeface="Calibri"/>
                <a:cs typeface="Arial"/>
              </a:rPr>
              <a:t>Families and school staff are notified at the beginning of each school year on the </a:t>
            </a:r>
            <a:r>
              <a:rPr lang="en-US" b="1">
                <a:latin typeface="Arial"/>
                <a:ea typeface="Calibri"/>
                <a:cs typeface="Arial"/>
                <a:hlinkClick r:id="rId4"/>
              </a:rPr>
              <a:t>COB</a:t>
            </a:r>
            <a:r>
              <a:rPr lang="en-US" b="1">
                <a:latin typeface="Arial"/>
                <a:ea typeface="Calibri"/>
                <a:cs typeface="Arial"/>
              </a:rPr>
              <a:t> and how to access it online.</a:t>
            </a:r>
          </a:p>
          <a:p>
            <a:pPr marL="228600" indent="-228600" algn="l">
              <a:lnSpc>
                <a:spcPct val="100000"/>
              </a:lnSpc>
              <a:buFont typeface="Arial,Sans-Serif"/>
              <a:buChar char="•"/>
            </a:pPr>
            <a:r>
              <a:rPr lang="en-US" b="1">
                <a:latin typeface="Arial"/>
                <a:ea typeface="Calibri"/>
                <a:cs typeface="Arial"/>
              </a:rPr>
              <a:t>Families may request a hard copy of the COB provided in 9 different languages, including English, from their student's school.</a:t>
            </a:r>
            <a:endParaRPr lang="en-US" b="1">
              <a:latin typeface="Arial"/>
              <a:ea typeface="Calibri"/>
              <a:cs typeface="Arial" panose="020B0604020202020204" pitchFamily="34" charset="0"/>
            </a:endParaRPr>
          </a:p>
          <a:p>
            <a:pPr>
              <a:lnSpc>
                <a:spcPct val="100000"/>
              </a:lnSpc>
            </a:pPr>
            <a:endParaRPr lang="en-US" b="1">
              <a:latin typeface="Times New Roman"/>
              <a:ea typeface="Calibri"/>
              <a:cs typeface="Arial"/>
            </a:endParaRPr>
          </a:p>
        </p:txBody>
      </p:sp>
      <p:sp>
        <p:nvSpPr>
          <p:cNvPr id="9" name="Title 8">
            <a:extLst>
              <a:ext uri="{FF2B5EF4-FFF2-40B4-BE49-F238E27FC236}">
                <a16:creationId xmlns:a16="http://schemas.microsoft.com/office/drawing/2014/main" id="{2EF784D0-3C12-A248-8A29-C5F4A758BF77}"/>
              </a:ext>
            </a:extLst>
          </p:cNvPr>
          <p:cNvSpPr>
            <a:spLocks noGrp="1"/>
          </p:cNvSpPr>
          <p:nvPr>
            <p:ph type="ctrTitle"/>
          </p:nvPr>
        </p:nvSpPr>
        <p:spPr>
          <a:xfrm>
            <a:off x="720811" y="615736"/>
            <a:ext cx="10721546" cy="780578"/>
          </a:xfrm>
        </p:spPr>
        <p:txBody>
          <a:bodyPr>
            <a:normAutofit/>
          </a:bodyPr>
          <a:lstStyle/>
          <a:p>
            <a:pPr algn="l"/>
            <a:r>
              <a:rPr lang="en-US" sz="4000" b="1">
                <a:latin typeface="Arial"/>
                <a:ea typeface="+mj-lt"/>
                <a:cs typeface="Arial"/>
              </a:rPr>
              <a:t>Accessing the COB:</a:t>
            </a:r>
          </a:p>
        </p:txBody>
      </p:sp>
      <p:sp>
        <p:nvSpPr>
          <p:cNvPr id="3" name="Slide Number Placeholder 2">
            <a:extLst>
              <a:ext uri="{FF2B5EF4-FFF2-40B4-BE49-F238E27FC236}">
                <a16:creationId xmlns:a16="http://schemas.microsoft.com/office/drawing/2014/main" id="{8EA80F2D-8182-5D41-A5A1-175BA36D2369}"/>
              </a:ext>
            </a:extLst>
          </p:cNvPr>
          <p:cNvSpPr>
            <a:spLocks noGrp="1"/>
          </p:cNvSpPr>
          <p:nvPr>
            <p:ph type="sldNum" sz="quarter" idx="12"/>
          </p:nvPr>
        </p:nvSpPr>
        <p:spPr/>
        <p:txBody>
          <a:bodyPr/>
          <a:lstStyle/>
          <a:p>
            <a:fld id="{C5A5A4DD-36E7-2A44-99B2-90F1C9E9AE26}" type="slidenum">
              <a:rPr lang="en-US" smtClean="0"/>
              <a:t>4</a:t>
            </a:fld>
            <a:endParaRPr lang="en-US"/>
          </a:p>
        </p:txBody>
      </p:sp>
    </p:spTree>
    <p:extLst>
      <p:ext uri="{BB962C8B-B14F-4D97-AF65-F5344CB8AC3E}">
        <p14:creationId xmlns:p14="http://schemas.microsoft.com/office/powerpoint/2010/main" val="3453898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89678BCF-8699-9E4D-B363-F331B53FACFB}"/>
              </a:ext>
            </a:extLst>
          </p:cNvPr>
          <p:cNvSpPr>
            <a:spLocks noGrp="1"/>
          </p:cNvSpPr>
          <p:nvPr>
            <p:ph type="subTitle" idx="1"/>
          </p:nvPr>
        </p:nvSpPr>
        <p:spPr>
          <a:xfrm>
            <a:off x="637320" y="1291984"/>
            <a:ext cx="10260776" cy="4017447"/>
          </a:xfrm>
        </p:spPr>
        <p:txBody>
          <a:bodyPr vert="horz" lIns="91440" tIns="45720" rIns="91440" bIns="45720" rtlCol="0" anchor="t">
            <a:noAutofit/>
          </a:bodyPr>
          <a:lstStyle/>
          <a:p>
            <a:pPr marL="342900" indent="-342900" algn="l">
              <a:lnSpc>
                <a:spcPct val="100000"/>
              </a:lnSpc>
              <a:buFont typeface="Arial" panose="020B0604020202020204" pitchFamily="34" charset="0"/>
              <a:buChar char="•"/>
            </a:pPr>
            <a:r>
              <a:rPr lang="en-US" sz="2000" b="1">
                <a:latin typeface="Arial"/>
                <a:ea typeface="Calibri"/>
                <a:cs typeface="Arial"/>
              </a:rPr>
              <a:t>Awareness and Expectations.</a:t>
            </a:r>
          </a:p>
          <a:p>
            <a:pPr marL="342900" indent="-342900" algn="l">
              <a:lnSpc>
                <a:spcPct val="100000"/>
              </a:lnSpc>
              <a:buFont typeface="Arial" panose="020B0604020202020204" pitchFamily="34" charset="0"/>
              <a:buChar char="•"/>
            </a:pPr>
            <a:r>
              <a:rPr lang="en-US" sz="2000" b="1">
                <a:latin typeface="Arial"/>
                <a:ea typeface="Calibri"/>
                <a:cs typeface="Arial"/>
              </a:rPr>
              <a:t>Multi-Tiered Systems of Support and Restorative Practices.</a:t>
            </a:r>
            <a:endParaRPr lang="en-US" sz="2000" b="1">
              <a:latin typeface="Arial"/>
              <a:ea typeface="Calibri Light" panose="020F0302020204030204"/>
              <a:cs typeface="Arial"/>
            </a:endParaRPr>
          </a:p>
          <a:p>
            <a:pPr marL="342900" indent="-342900" algn="l">
              <a:lnSpc>
                <a:spcPct val="100000"/>
              </a:lnSpc>
              <a:buFont typeface="Arial" panose="020B0604020202020204" pitchFamily="34" charset="0"/>
              <a:buChar char="•"/>
            </a:pPr>
            <a:r>
              <a:rPr lang="en-US" sz="2000" b="1">
                <a:latin typeface="Arial"/>
                <a:ea typeface="Calibri"/>
                <a:cs typeface="Arial"/>
              </a:rPr>
              <a:t>Leveled systems of responses to COB violations.</a:t>
            </a:r>
          </a:p>
          <a:p>
            <a:pPr marL="342900" indent="-342900" algn="l">
              <a:lnSpc>
                <a:spcPct val="100000"/>
              </a:lnSpc>
              <a:buFont typeface="Arial" panose="020B0604020202020204" pitchFamily="34" charset="0"/>
              <a:buChar char="•"/>
            </a:pPr>
            <a:r>
              <a:rPr lang="en-US" sz="2000" b="1">
                <a:latin typeface="Arial"/>
                <a:ea typeface="Calibri"/>
                <a:cs typeface="Arial"/>
              </a:rPr>
              <a:t>Clarification of behavior definitions.</a:t>
            </a:r>
          </a:p>
          <a:p>
            <a:pPr marL="342900" indent="-342900" algn="l">
              <a:lnSpc>
                <a:spcPct val="100000"/>
              </a:lnSpc>
              <a:buFont typeface="Arial" panose="020B0604020202020204" pitchFamily="34" charset="0"/>
              <a:buChar char="•"/>
            </a:pPr>
            <a:r>
              <a:rPr lang="en-US" sz="2000" b="1">
                <a:latin typeface="Arial"/>
                <a:ea typeface="Calibri"/>
                <a:cs typeface="Arial"/>
              </a:rPr>
              <a:t>Alignment with PWCS’ policies, regulations, and procedures.</a:t>
            </a:r>
          </a:p>
          <a:p>
            <a:pPr marL="342900" indent="-342900" algn="l">
              <a:lnSpc>
                <a:spcPct val="100000"/>
              </a:lnSpc>
              <a:buFont typeface="Arial" panose="020B0604020202020204" pitchFamily="34" charset="0"/>
              <a:buChar char="•"/>
            </a:pPr>
            <a:r>
              <a:rPr lang="en-US" sz="2000" b="1">
                <a:latin typeface="Arial"/>
                <a:ea typeface="Calibri"/>
                <a:cs typeface="Arial"/>
              </a:rPr>
              <a:t>Cultural Competency.</a:t>
            </a:r>
          </a:p>
          <a:p>
            <a:pPr marL="1143000" lvl="2" indent="-228600" algn="l">
              <a:buFont typeface="Wingdings"/>
              <a:buChar char="§"/>
            </a:pPr>
            <a:r>
              <a:rPr lang="en-US" sz="2000" b="1">
                <a:latin typeface="Arial"/>
                <a:ea typeface="Calibri"/>
                <a:cs typeface="Arial"/>
              </a:rPr>
              <a:t>Community and Family Engagement.</a:t>
            </a:r>
          </a:p>
          <a:p>
            <a:pPr marL="1143000" lvl="2" indent="-228600" algn="l">
              <a:buFont typeface="Wingdings"/>
              <a:buChar char="§"/>
            </a:pPr>
            <a:r>
              <a:rPr lang="en-US" sz="2000" b="1">
                <a:latin typeface="Arial"/>
                <a:ea typeface="Calibri"/>
                <a:cs typeface="Arial"/>
              </a:rPr>
              <a:t>Equitable and Inclusive Language.</a:t>
            </a:r>
          </a:p>
          <a:p>
            <a:pPr marL="1143000" lvl="2" indent="-228600" algn="l">
              <a:buFont typeface="Wingdings"/>
              <a:buChar char="§"/>
            </a:pPr>
            <a:r>
              <a:rPr lang="en-US" sz="2000" b="1">
                <a:latin typeface="Arial"/>
                <a:ea typeface="Calibri"/>
                <a:cs typeface="Arial"/>
              </a:rPr>
              <a:t>VDOE Standard VI Cultural Competency Framework.</a:t>
            </a:r>
          </a:p>
        </p:txBody>
      </p:sp>
      <p:sp>
        <p:nvSpPr>
          <p:cNvPr id="9" name="Title 8">
            <a:extLst>
              <a:ext uri="{FF2B5EF4-FFF2-40B4-BE49-F238E27FC236}">
                <a16:creationId xmlns:a16="http://schemas.microsoft.com/office/drawing/2014/main" id="{2EF784D0-3C12-A248-8A29-C5F4A758BF77}"/>
              </a:ext>
            </a:extLst>
          </p:cNvPr>
          <p:cNvSpPr>
            <a:spLocks noGrp="1"/>
          </p:cNvSpPr>
          <p:nvPr>
            <p:ph type="ctrTitle"/>
          </p:nvPr>
        </p:nvSpPr>
        <p:spPr>
          <a:xfrm>
            <a:off x="641983" y="247874"/>
            <a:ext cx="10721546" cy="780578"/>
          </a:xfrm>
        </p:spPr>
        <p:txBody>
          <a:bodyPr>
            <a:normAutofit/>
          </a:bodyPr>
          <a:lstStyle/>
          <a:p>
            <a:pPr algn="l"/>
            <a:r>
              <a:rPr lang="en-US" sz="4000" b="1">
                <a:latin typeface="Arial"/>
                <a:ea typeface="+mj-lt"/>
                <a:cs typeface="+mj-lt"/>
              </a:rPr>
              <a:t>Areas of Focus for the COB:</a:t>
            </a:r>
          </a:p>
        </p:txBody>
      </p:sp>
      <p:sp>
        <p:nvSpPr>
          <p:cNvPr id="2" name="Slide Number Placeholder 1">
            <a:extLst>
              <a:ext uri="{FF2B5EF4-FFF2-40B4-BE49-F238E27FC236}">
                <a16:creationId xmlns:a16="http://schemas.microsoft.com/office/drawing/2014/main" id="{657A9239-7504-2340-BE0A-B46B5D20A57E}"/>
              </a:ext>
            </a:extLst>
          </p:cNvPr>
          <p:cNvSpPr>
            <a:spLocks noGrp="1"/>
          </p:cNvSpPr>
          <p:nvPr>
            <p:ph type="sldNum" sz="quarter" idx="12"/>
          </p:nvPr>
        </p:nvSpPr>
        <p:spPr/>
        <p:txBody>
          <a:bodyPr/>
          <a:lstStyle/>
          <a:p>
            <a:fld id="{C5A5A4DD-36E7-2A44-99B2-90F1C9E9AE26}" type="slidenum">
              <a:rPr lang="en-US" smtClean="0"/>
              <a:t>5</a:t>
            </a:fld>
            <a:endParaRPr lang="en-US"/>
          </a:p>
        </p:txBody>
      </p:sp>
    </p:spTree>
    <p:extLst>
      <p:ext uri="{BB962C8B-B14F-4D97-AF65-F5344CB8AC3E}">
        <p14:creationId xmlns:p14="http://schemas.microsoft.com/office/powerpoint/2010/main" val="2100076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F37FF47-1352-EE1F-4A01-AC9B67077B3E}"/>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17A409A8-5A5A-1B34-21FD-55A08BD87860}"/>
              </a:ext>
            </a:extLst>
          </p:cNvPr>
          <p:cNvSpPr>
            <a:spLocks noGrp="1"/>
          </p:cNvSpPr>
          <p:nvPr>
            <p:ph type="subTitle" idx="1"/>
          </p:nvPr>
        </p:nvSpPr>
        <p:spPr>
          <a:xfrm>
            <a:off x="646501" y="1714297"/>
            <a:ext cx="10260776" cy="4017447"/>
          </a:xfrm>
        </p:spPr>
        <p:txBody>
          <a:bodyPr vert="horz" lIns="91440" tIns="45720" rIns="91440" bIns="45720" rtlCol="0" anchor="t">
            <a:noAutofit/>
          </a:bodyPr>
          <a:lstStyle/>
          <a:p>
            <a:pPr marL="342900" indent="-342900" algn="l">
              <a:lnSpc>
                <a:spcPct val="100000"/>
              </a:lnSpc>
              <a:buFont typeface="Arial" panose="020B0604020202020204" pitchFamily="34" charset="0"/>
              <a:buChar char="•"/>
            </a:pPr>
            <a:r>
              <a:rPr lang="en-US" b="1">
                <a:latin typeface="Arial"/>
                <a:ea typeface="Calibri"/>
                <a:cs typeface="Arial"/>
              </a:rPr>
              <a:t>Student Voice Bill of Rights</a:t>
            </a:r>
          </a:p>
          <a:p>
            <a:pPr marL="342900" indent="-342900" algn="l">
              <a:lnSpc>
                <a:spcPct val="100000"/>
              </a:lnSpc>
              <a:buFont typeface="Arial" panose="020B0604020202020204" pitchFamily="34" charset="0"/>
              <a:buChar char="•"/>
            </a:pPr>
            <a:endParaRPr lang="en-US" b="1">
              <a:latin typeface="Arial"/>
              <a:ea typeface="Calibri"/>
              <a:cs typeface="Arial"/>
            </a:endParaRPr>
          </a:p>
          <a:p>
            <a:pPr marL="342900" indent="-342900" algn="l">
              <a:lnSpc>
                <a:spcPct val="100000"/>
              </a:lnSpc>
              <a:buFont typeface="Arial" panose="020B0604020202020204" pitchFamily="34" charset="0"/>
              <a:buChar char="•"/>
            </a:pPr>
            <a:r>
              <a:rPr lang="en-US" b="1">
                <a:latin typeface="Arial"/>
                <a:ea typeface="Calibri"/>
                <a:cs typeface="Arial"/>
              </a:rPr>
              <a:t>Student Behavior and Administrative Response (SBAR) codes</a:t>
            </a:r>
          </a:p>
          <a:p>
            <a:pPr marL="342900" indent="-342900" algn="l">
              <a:lnSpc>
                <a:spcPct val="100000"/>
              </a:lnSpc>
              <a:buFont typeface="Arial" panose="020B0604020202020204" pitchFamily="34" charset="0"/>
              <a:buChar char="•"/>
            </a:pPr>
            <a:endParaRPr lang="en-US" b="1">
              <a:latin typeface="Arial"/>
              <a:ea typeface="Calibri"/>
              <a:cs typeface="Arial"/>
            </a:endParaRPr>
          </a:p>
          <a:p>
            <a:pPr marL="342900" indent="-342900" algn="l">
              <a:lnSpc>
                <a:spcPct val="100000"/>
              </a:lnSpc>
              <a:buFont typeface="Arial" panose="020B0604020202020204" pitchFamily="34" charset="0"/>
              <a:buChar char="•"/>
            </a:pPr>
            <a:r>
              <a:rPr lang="en-US" b="1">
                <a:latin typeface="Arial"/>
                <a:ea typeface="Calibri"/>
                <a:cs typeface="Arial"/>
              </a:rPr>
              <a:t>Leveling Interventions and Discipline Responses</a:t>
            </a:r>
          </a:p>
        </p:txBody>
      </p:sp>
      <p:sp>
        <p:nvSpPr>
          <p:cNvPr id="9" name="Title 8">
            <a:extLst>
              <a:ext uri="{FF2B5EF4-FFF2-40B4-BE49-F238E27FC236}">
                <a16:creationId xmlns:a16="http://schemas.microsoft.com/office/drawing/2014/main" id="{D1316D2A-4303-F00D-FE69-03659D0463F5}"/>
              </a:ext>
            </a:extLst>
          </p:cNvPr>
          <p:cNvSpPr>
            <a:spLocks noGrp="1"/>
          </p:cNvSpPr>
          <p:nvPr>
            <p:ph type="ctrTitle"/>
          </p:nvPr>
        </p:nvSpPr>
        <p:spPr>
          <a:xfrm>
            <a:off x="641983" y="247874"/>
            <a:ext cx="10721546" cy="780578"/>
          </a:xfrm>
        </p:spPr>
        <p:txBody>
          <a:bodyPr>
            <a:normAutofit/>
          </a:bodyPr>
          <a:lstStyle/>
          <a:p>
            <a:pPr algn="l"/>
            <a:r>
              <a:rPr lang="en-US" sz="4000" b="1">
                <a:latin typeface="Arial"/>
                <a:ea typeface="+mj-lt"/>
                <a:cs typeface="+mj-lt"/>
              </a:rPr>
              <a:t>Changes to the COB 2025-2026:</a:t>
            </a:r>
          </a:p>
        </p:txBody>
      </p:sp>
      <p:sp>
        <p:nvSpPr>
          <p:cNvPr id="2" name="Slide Number Placeholder 1">
            <a:extLst>
              <a:ext uri="{FF2B5EF4-FFF2-40B4-BE49-F238E27FC236}">
                <a16:creationId xmlns:a16="http://schemas.microsoft.com/office/drawing/2014/main" id="{9605FAD0-551E-0DDB-8D43-0DBE3063D9A5}"/>
              </a:ext>
            </a:extLst>
          </p:cNvPr>
          <p:cNvSpPr>
            <a:spLocks noGrp="1"/>
          </p:cNvSpPr>
          <p:nvPr>
            <p:ph type="sldNum" sz="quarter" idx="12"/>
          </p:nvPr>
        </p:nvSpPr>
        <p:spPr/>
        <p:txBody>
          <a:bodyPr/>
          <a:lstStyle/>
          <a:p>
            <a:fld id="{C5A5A4DD-36E7-2A44-99B2-90F1C9E9AE26}" type="slidenum">
              <a:rPr lang="en-US" smtClean="0"/>
              <a:t>6</a:t>
            </a:fld>
            <a:endParaRPr lang="en-US"/>
          </a:p>
        </p:txBody>
      </p:sp>
    </p:spTree>
    <p:extLst>
      <p:ext uri="{BB962C8B-B14F-4D97-AF65-F5344CB8AC3E}">
        <p14:creationId xmlns:p14="http://schemas.microsoft.com/office/powerpoint/2010/main" val="2599068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89678BCF-8699-9E4D-B363-F331B53FACFB}"/>
              </a:ext>
            </a:extLst>
          </p:cNvPr>
          <p:cNvSpPr>
            <a:spLocks noGrp="1"/>
          </p:cNvSpPr>
          <p:nvPr>
            <p:ph type="subTitle" idx="1"/>
          </p:nvPr>
        </p:nvSpPr>
        <p:spPr>
          <a:xfrm>
            <a:off x="720811" y="1526102"/>
            <a:ext cx="9680489" cy="4830248"/>
          </a:xfrm>
        </p:spPr>
        <p:txBody>
          <a:bodyPr vert="horz" lIns="91440" tIns="45720" rIns="91440" bIns="45720" rtlCol="0" anchor="t">
            <a:normAutofit/>
          </a:bodyPr>
          <a:lstStyle/>
          <a:p>
            <a:r>
              <a:rPr lang="en-US" b="1">
                <a:latin typeface="Arial"/>
                <a:ea typeface="Calibri"/>
                <a:cs typeface="Arial"/>
              </a:rPr>
              <a:t>6 Categories per Code of Virginia:</a:t>
            </a:r>
            <a:endParaRPr lang="en-US">
              <a:latin typeface="Arial"/>
              <a:ea typeface="Calibri"/>
              <a:cs typeface="Calibri"/>
            </a:endParaRPr>
          </a:p>
          <a:p>
            <a:pPr algn="l"/>
            <a:endParaRPr lang="en-US" b="1">
              <a:latin typeface="Arial"/>
              <a:ea typeface="Calibri"/>
              <a:cs typeface="Arial"/>
            </a:endParaRPr>
          </a:p>
          <a:p>
            <a:pPr algn="l"/>
            <a:endParaRPr lang="en-US" b="1">
              <a:latin typeface="Arial"/>
              <a:ea typeface="Calibri"/>
              <a:cs typeface="Arial"/>
            </a:endParaRPr>
          </a:p>
          <a:p>
            <a:pPr algn="l"/>
            <a:endParaRPr lang="en-US" sz="2000">
              <a:latin typeface="Arial" panose="020B0604020202020204" pitchFamily="34" charset="0"/>
              <a:ea typeface="Calibri"/>
              <a:cs typeface="Arial" panose="020B0604020202020204" pitchFamily="34" charset="0"/>
            </a:endParaRPr>
          </a:p>
          <a:p>
            <a:pPr algn="l"/>
            <a:endParaRPr lang="en-US" sz="2000">
              <a:latin typeface="Arial" panose="020B0604020202020204" pitchFamily="34" charset="0"/>
              <a:ea typeface="Calibri"/>
              <a:cs typeface="Arial" panose="020B0604020202020204" pitchFamily="34" charset="0"/>
            </a:endParaRPr>
          </a:p>
        </p:txBody>
      </p:sp>
      <p:sp>
        <p:nvSpPr>
          <p:cNvPr id="9" name="Title 8">
            <a:extLst>
              <a:ext uri="{FF2B5EF4-FFF2-40B4-BE49-F238E27FC236}">
                <a16:creationId xmlns:a16="http://schemas.microsoft.com/office/drawing/2014/main" id="{2EF784D0-3C12-A248-8A29-C5F4A758BF77}"/>
              </a:ext>
            </a:extLst>
          </p:cNvPr>
          <p:cNvSpPr>
            <a:spLocks noGrp="1"/>
          </p:cNvSpPr>
          <p:nvPr>
            <p:ph type="ctrTitle"/>
          </p:nvPr>
        </p:nvSpPr>
        <p:spPr>
          <a:xfrm>
            <a:off x="720811" y="615736"/>
            <a:ext cx="10721546" cy="780578"/>
          </a:xfrm>
        </p:spPr>
        <p:txBody>
          <a:bodyPr>
            <a:normAutofit fontScale="90000"/>
          </a:bodyPr>
          <a:lstStyle/>
          <a:p>
            <a:r>
              <a:rPr lang="en-US" sz="4400" b="1">
                <a:latin typeface="Arial"/>
                <a:ea typeface="Calibri"/>
                <a:cs typeface="Arial"/>
              </a:rPr>
              <a:t>Student Behavior and Administrative Responses (SBAR) </a:t>
            </a:r>
          </a:p>
        </p:txBody>
      </p:sp>
      <p:sp>
        <p:nvSpPr>
          <p:cNvPr id="2" name="Slide Number Placeholder 1">
            <a:extLst>
              <a:ext uri="{FF2B5EF4-FFF2-40B4-BE49-F238E27FC236}">
                <a16:creationId xmlns:a16="http://schemas.microsoft.com/office/drawing/2014/main" id="{36438E5B-2B74-404E-87CD-7FB36A54199F}"/>
              </a:ext>
            </a:extLst>
          </p:cNvPr>
          <p:cNvSpPr>
            <a:spLocks noGrp="1"/>
          </p:cNvSpPr>
          <p:nvPr>
            <p:ph type="sldNum" sz="quarter" idx="12"/>
          </p:nvPr>
        </p:nvSpPr>
        <p:spPr/>
        <p:txBody>
          <a:bodyPr/>
          <a:lstStyle/>
          <a:p>
            <a:fld id="{C5A5A4DD-36E7-2A44-99B2-90F1C9E9AE26}" type="slidenum">
              <a:rPr lang="en-US" smtClean="0"/>
              <a:t>7</a:t>
            </a:fld>
            <a:endParaRPr lang="en-US"/>
          </a:p>
        </p:txBody>
      </p:sp>
      <p:graphicFrame>
        <p:nvGraphicFramePr>
          <p:cNvPr id="3" name="Table 2">
            <a:extLst>
              <a:ext uri="{FF2B5EF4-FFF2-40B4-BE49-F238E27FC236}">
                <a16:creationId xmlns:a16="http://schemas.microsoft.com/office/drawing/2014/main" id="{D2FD65A4-A69D-AB02-3287-E3D2B6968E53}"/>
              </a:ext>
            </a:extLst>
          </p:cNvPr>
          <p:cNvGraphicFramePr>
            <a:graphicFrameLocks noGrp="1"/>
          </p:cNvGraphicFramePr>
          <p:nvPr>
            <p:extLst>
              <p:ext uri="{D42A27DB-BD31-4B8C-83A1-F6EECF244321}">
                <p14:modId xmlns:p14="http://schemas.microsoft.com/office/powerpoint/2010/main" val="3961335475"/>
              </p:ext>
            </p:extLst>
          </p:nvPr>
        </p:nvGraphicFramePr>
        <p:xfrm>
          <a:off x="2455391" y="2019037"/>
          <a:ext cx="6416259" cy="4206908"/>
        </p:xfrm>
        <a:graphic>
          <a:graphicData uri="http://schemas.openxmlformats.org/drawingml/2006/table">
            <a:tbl>
              <a:tblPr firstRow="1" bandRow="1">
                <a:tableStyleId>{5C22544A-7EE6-4342-B048-85BDC9FD1C3A}</a:tableStyleId>
              </a:tblPr>
              <a:tblGrid>
                <a:gridCol w="1568173">
                  <a:extLst>
                    <a:ext uri="{9D8B030D-6E8A-4147-A177-3AD203B41FA5}">
                      <a16:colId xmlns:a16="http://schemas.microsoft.com/office/drawing/2014/main" val="1759097092"/>
                    </a:ext>
                  </a:extLst>
                </a:gridCol>
                <a:gridCol w="4848086">
                  <a:extLst>
                    <a:ext uri="{9D8B030D-6E8A-4147-A177-3AD203B41FA5}">
                      <a16:colId xmlns:a16="http://schemas.microsoft.com/office/drawing/2014/main" val="3024598926"/>
                    </a:ext>
                  </a:extLst>
                </a:gridCol>
              </a:tblGrid>
              <a:tr h="295298">
                <a:tc>
                  <a:txBody>
                    <a:bodyPr/>
                    <a:lstStyle/>
                    <a:p>
                      <a:r>
                        <a:rPr lang="en-US" sz="1800" b="1">
                          <a:solidFill>
                            <a:schemeClr val="bg1"/>
                          </a:solidFill>
                          <a:latin typeface="Arial"/>
                        </a:rPr>
                        <a:t>SBAR Code</a:t>
                      </a:r>
                    </a:p>
                  </a:txBody>
                  <a:tcPr/>
                </a:tc>
                <a:tc>
                  <a:txBody>
                    <a:bodyPr/>
                    <a:lstStyle/>
                    <a:p>
                      <a:r>
                        <a:rPr lang="en-US" sz="1800" b="1">
                          <a:latin typeface="Arial"/>
                        </a:rPr>
                        <a:t>Description</a:t>
                      </a:r>
                    </a:p>
                  </a:txBody>
                  <a:tcPr/>
                </a:tc>
                <a:extLst>
                  <a:ext uri="{0D108BD9-81ED-4DB2-BD59-A6C34878D82A}">
                    <a16:rowId xmlns:a16="http://schemas.microsoft.com/office/drawing/2014/main" val="120958655"/>
                  </a:ext>
                </a:extLst>
              </a:tr>
              <a:tr h="664421">
                <a:tc>
                  <a:txBody>
                    <a:bodyPr/>
                    <a:lstStyle/>
                    <a:p>
                      <a:pPr lvl="0">
                        <a:buNone/>
                      </a:pPr>
                      <a:r>
                        <a:rPr lang="en-US" sz="1800" b="1">
                          <a:latin typeface="Arial"/>
                        </a:rPr>
                        <a:t>BAP</a:t>
                      </a:r>
                    </a:p>
                  </a:txBody>
                  <a:tcPr/>
                </a:tc>
                <a:tc>
                  <a:txBody>
                    <a:bodyPr/>
                    <a:lstStyle/>
                    <a:p>
                      <a:pPr lvl="0">
                        <a:buNone/>
                      </a:pPr>
                      <a:r>
                        <a:rPr lang="en-US" sz="1800" b="1" i="0" u="none" strike="noStrike" noProof="0">
                          <a:solidFill>
                            <a:srgbClr val="000000"/>
                          </a:solidFill>
                          <a:latin typeface="Arial"/>
                        </a:rPr>
                        <a:t>Behaviors that Impede Academic Progress</a:t>
                      </a:r>
                    </a:p>
                  </a:txBody>
                  <a:tcPr/>
                </a:tc>
                <a:extLst>
                  <a:ext uri="{0D108BD9-81ED-4DB2-BD59-A6C34878D82A}">
                    <a16:rowId xmlns:a16="http://schemas.microsoft.com/office/drawing/2014/main" val="2666415059"/>
                  </a:ext>
                </a:extLst>
              </a:tr>
              <a:tr h="664421">
                <a:tc>
                  <a:txBody>
                    <a:bodyPr/>
                    <a:lstStyle/>
                    <a:p>
                      <a:r>
                        <a:rPr lang="en-US" sz="1800" b="1">
                          <a:latin typeface="Arial"/>
                        </a:rPr>
                        <a:t>BESO</a:t>
                      </a:r>
                    </a:p>
                  </a:txBody>
                  <a:tcPr/>
                </a:tc>
                <a:tc>
                  <a:txBody>
                    <a:bodyPr/>
                    <a:lstStyle/>
                    <a:p>
                      <a:pPr lvl="0">
                        <a:buNone/>
                      </a:pPr>
                      <a:r>
                        <a:rPr lang="en-US" sz="1800" b="1" i="0" u="none" strike="noStrike" noProof="0">
                          <a:solidFill>
                            <a:srgbClr val="000000"/>
                          </a:solidFill>
                          <a:latin typeface="Arial"/>
                        </a:rPr>
                        <a:t>Behaviors that Endanger Self or Others</a:t>
                      </a:r>
                    </a:p>
                  </a:txBody>
                  <a:tcPr/>
                </a:tc>
                <a:extLst>
                  <a:ext uri="{0D108BD9-81ED-4DB2-BD59-A6C34878D82A}">
                    <a16:rowId xmlns:a16="http://schemas.microsoft.com/office/drawing/2014/main" val="454187660"/>
                  </a:ext>
                </a:extLst>
              </a:tr>
              <a:tr h="664421">
                <a:tc>
                  <a:txBody>
                    <a:bodyPr/>
                    <a:lstStyle/>
                    <a:p>
                      <a:pPr lvl="0">
                        <a:buNone/>
                      </a:pPr>
                      <a:r>
                        <a:rPr lang="en-US" sz="1800" b="1">
                          <a:latin typeface="Arial"/>
                        </a:rPr>
                        <a:t>BSC</a:t>
                      </a:r>
                    </a:p>
                  </a:txBody>
                  <a:tcPr/>
                </a:tc>
                <a:tc>
                  <a:txBody>
                    <a:bodyPr/>
                    <a:lstStyle/>
                    <a:p>
                      <a:pPr lvl="0" algn="l">
                        <a:lnSpc>
                          <a:spcPct val="100000"/>
                        </a:lnSpc>
                        <a:spcBef>
                          <a:spcPts val="0"/>
                        </a:spcBef>
                        <a:spcAft>
                          <a:spcPts val="0"/>
                        </a:spcAft>
                        <a:buNone/>
                      </a:pPr>
                      <a:r>
                        <a:rPr lang="en-US" sz="1800" b="1" i="0" u="none" strike="noStrike" noProof="0">
                          <a:solidFill>
                            <a:srgbClr val="000000"/>
                          </a:solidFill>
                          <a:latin typeface="Arial"/>
                        </a:rPr>
                        <a:t>Behaviors that Present a Safety Concern</a:t>
                      </a:r>
                      <a:endParaRPr lang="en-US" sz="1800" b="1">
                        <a:latin typeface="Arial"/>
                      </a:endParaRPr>
                    </a:p>
                  </a:txBody>
                  <a:tcPr/>
                </a:tc>
                <a:extLst>
                  <a:ext uri="{0D108BD9-81ED-4DB2-BD59-A6C34878D82A}">
                    <a16:rowId xmlns:a16="http://schemas.microsoft.com/office/drawing/2014/main" val="966202165"/>
                  </a:ext>
                </a:extLst>
              </a:tr>
              <a:tr h="664421">
                <a:tc>
                  <a:txBody>
                    <a:bodyPr/>
                    <a:lstStyle/>
                    <a:p>
                      <a:r>
                        <a:rPr lang="en-US" sz="1800" b="1">
                          <a:latin typeface="Arial"/>
                        </a:rPr>
                        <a:t>BSO</a:t>
                      </a:r>
                    </a:p>
                  </a:txBody>
                  <a:tcPr/>
                </a:tc>
                <a:tc>
                  <a:txBody>
                    <a:bodyPr/>
                    <a:lstStyle/>
                    <a:p>
                      <a:pPr lvl="0" algn="l">
                        <a:lnSpc>
                          <a:spcPct val="100000"/>
                        </a:lnSpc>
                        <a:spcBef>
                          <a:spcPts val="0"/>
                        </a:spcBef>
                        <a:spcAft>
                          <a:spcPts val="0"/>
                        </a:spcAft>
                        <a:buNone/>
                      </a:pPr>
                      <a:r>
                        <a:rPr lang="en-US" sz="1800" b="1" i="0" u="none" strike="noStrike" noProof="0">
                          <a:solidFill>
                            <a:srgbClr val="000000"/>
                          </a:solidFill>
                          <a:latin typeface="Arial"/>
                        </a:rPr>
                        <a:t>Behaviors Related to School Operations</a:t>
                      </a:r>
                    </a:p>
                  </a:txBody>
                  <a:tcPr/>
                </a:tc>
                <a:extLst>
                  <a:ext uri="{0D108BD9-81ED-4DB2-BD59-A6C34878D82A}">
                    <a16:rowId xmlns:a16="http://schemas.microsoft.com/office/drawing/2014/main" val="3461524881"/>
                  </a:ext>
                </a:extLst>
              </a:tr>
              <a:tr h="664421">
                <a:tc>
                  <a:txBody>
                    <a:bodyPr/>
                    <a:lstStyle/>
                    <a:p>
                      <a:r>
                        <a:rPr lang="en-US" sz="1800" b="1">
                          <a:latin typeface="Arial"/>
                        </a:rPr>
                        <a:t>RB</a:t>
                      </a:r>
                    </a:p>
                  </a:txBody>
                  <a:tcPr/>
                </a:tc>
                <a:tc>
                  <a:txBody>
                    <a:bodyPr/>
                    <a:lstStyle/>
                    <a:p>
                      <a:pPr lvl="0">
                        <a:buNone/>
                      </a:pPr>
                      <a:r>
                        <a:rPr lang="en-US" sz="1800" b="1" i="0" u="none" strike="noStrike" noProof="0">
                          <a:solidFill>
                            <a:srgbClr val="000000"/>
                          </a:solidFill>
                          <a:latin typeface="Arial"/>
                        </a:rPr>
                        <a:t>Relationship Behaviors</a:t>
                      </a:r>
                    </a:p>
                  </a:txBody>
                  <a:tcPr/>
                </a:tc>
                <a:extLst>
                  <a:ext uri="{0D108BD9-81ED-4DB2-BD59-A6C34878D82A}">
                    <a16:rowId xmlns:a16="http://schemas.microsoft.com/office/drawing/2014/main" val="3080816970"/>
                  </a:ext>
                </a:extLst>
              </a:tr>
              <a:tr h="519043">
                <a:tc>
                  <a:txBody>
                    <a:bodyPr/>
                    <a:lstStyle/>
                    <a:p>
                      <a:pPr lvl="0">
                        <a:buNone/>
                      </a:pPr>
                      <a:r>
                        <a:rPr lang="en-US" sz="1800" b="1">
                          <a:latin typeface="Arial"/>
                        </a:rPr>
                        <a:t>PD</a:t>
                      </a:r>
                    </a:p>
                  </a:txBody>
                  <a:tcPr/>
                </a:tc>
                <a:tc>
                  <a:txBody>
                    <a:bodyPr/>
                    <a:lstStyle/>
                    <a:p>
                      <a:pPr lvl="0">
                        <a:buNone/>
                      </a:pPr>
                      <a:r>
                        <a:rPr lang="en-US" sz="1800" b="1" i="0" u="none" strike="noStrike" noProof="0">
                          <a:solidFill>
                            <a:srgbClr val="000000"/>
                          </a:solidFill>
                          <a:latin typeface="Arial"/>
                        </a:rPr>
                        <a:t>Persistently Dangerous</a:t>
                      </a:r>
                    </a:p>
                  </a:txBody>
                  <a:tcPr/>
                </a:tc>
                <a:extLst>
                  <a:ext uri="{0D108BD9-81ED-4DB2-BD59-A6C34878D82A}">
                    <a16:rowId xmlns:a16="http://schemas.microsoft.com/office/drawing/2014/main" val="116879229"/>
                  </a:ext>
                </a:extLst>
              </a:tr>
            </a:tbl>
          </a:graphicData>
        </a:graphic>
      </p:graphicFrame>
    </p:spTree>
    <p:extLst>
      <p:ext uri="{BB962C8B-B14F-4D97-AF65-F5344CB8AC3E}">
        <p14:creationId xmlns:p14="http://schemas.microsoft.com/office/powerpoint/2010/main" val="1369356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5" name="Rectangle 3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CE7753-B5BD-6519-1524-CA2F3860487D}"/>
              </a:ext>
            </a:extLst>
          </p:cNvPr>
          <p:cNvSpPr>
            <a:spLocks noGrp="1"/>
          </p:cNvSpPr>
          <p:nvPr>
            <p:ph type="ctrTitle"/>
          </p:nvPr>
        </p:nvSpPr>
        <p:spPr>
          <a:xfrm>
            <a:off x="699714" y="353160"/>
            <a:ext cx="7091300" cy="898581"/>
          </a:xfrm>
        </p:spPr>
        <p:txBody>
          <a:bodyPr anchor="ctr">
            <a:normAutofit/>
          </a:bodyPr>
          <a:lstStyle/>
          <a:p>
            <a:pPr algn="l"/>
            <a:r>
              <a:rPr lang="en-US" sz="4000">
                <a:solidFill>
                  <a:srgbClr val="FFFFFF"/>
                </a:solidFill>
                <a:ea typeface="Calibri Light"/>
                <a:cs typeface="Calibri Light"/>
              </a:rPr>
              <a:t>English Language Information</a:t>
            </a:r>
            <a:endParaRPr lang="en-US" sz="4000">
              <a:solidFill>
                <a:srgbClr val="FFFFFF"/>
              </a:solidFill>
            </a:endParaRPr>
          </a:p>
        </p:txBody>
      </p:sp>
      <p:sp>
        <p:nvSpPr>
          <p:cNvPr id="3" name="Subtitle 2">
            <a:extLst>
              <a:ext uri="{FF2B5EF4-FFF2-40B4-BE49-F238E27FC236}">
                <a16:creationId xmlns:a16="http://schemas.microsoft.com/office/drawing/2014/main" id="{C2F16CBE-3DFF-469E-2494-538147851742}"/>
              </a:ext>
            </a:extLst>
          </p:cNvPr>
          <p:cNvSpPr>
            <a:spLocks noGrp="1"/>
          </p:cNvSpPr>
          <p:nvPr>
            <p:ph type="subTitle" idx="1"/>
          </p:nvPr>
        </p:nvSpPr>
        <p:spPr>
          <a:xfrm>
            <a:off x="8571507" y="387224"/>
            <a:ext cx="3291839" cy="830453"/>
          </a:xfrm>
        </p:spPr>
        <p:txBody>
          <a:bodyPr anchor="ctr">
            <a:normAutofit/>
          </a:bodyPr>
          <a:lstStyle/>
          <a:p>
            <a:pPr algn="l"/>
            <a:r>
              <a:rPr lang="en-US" sz="2000">
                <a:solidFill>
                  <a:srgbClr val="FFFFFF"/>
                </a:solidFill>
                <a:ea typeface="Calibri"/>
                <a:cs typeface="Calibri"/>
              </a:rPr>
              <a:t>EL (English Learner) Program</a:t>
            </a:r>
            <a:endParaRPr lang="en-US" sz="2000">
              <a:solidFill>
                <a:srgbClr val="FFFFFF"/>
              </a:solidFill>
            </a:endParaRPr>
          </a:p>
        </p:txBody>
      </p:sp>
      <p:pic>
        <p:nvPicPr>
          <p:cNvPr id="8" name="Graphic 7" descr="Books">
            <a:extLst>
              <a:ext uri="{FF2B5EF4-FFF2-40B4-BE49-F238E27FC236}">
                <a16:creationId xmlns:a16="http://schemas.microsoft.com/office/drawing/2014/main" id="{2212A716-C9A3-A8AE-E661-D0153A9280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91673" y="1933679"/>
            <a:ext cx="3997831" cy="3997831"/>
          </a:xfrm>
          <a:prstGeom prst="rect">
            <a:avLst/>
          </a:prstGeom>
        </p:spPr>
      </p:pic>
      <p:sp>
        <p:nvSpPr>
          <p:cNvPr id="4" name="Slide Number Placeholder 3">
            <a:extLst>
              <a:ext uri="{FF2B5EF4-FFF2-40B4-BE49-F238E27FC236}">
                <a16:creationId xmlns:a16="http://schemas.microsoft.com/office/drawing/2014/main" id="{81AB20AE-5772-4945-DE21-726EBBF11ED5}"/>
              </a:ext>
            </a:extLst>
          </p:cNvPr>
          <p:cNvSpPr>
            <a:spLocks noGrp="1"/>
          </p:cNvSpPr>
          <p:nvPr>
            <p:ph type="sldNum" sz="quarter" idx="12"/>
          </p:nvPr>
        </p:nvSpPr>
        <p:spPr>
          <a:xfrm>
            <a:off x="11704320" y="6431079"/>
            <a:ext cx="448056" cy="365125"/>
          </a:xfrm>
        </p:spPr>
        <p:txBody>
          <a:bodyPr>
            <a:normAutofit/>
          </a:bodyPr>
          <a:lstStyle/>
          <a:p>
            <a:pPr>
              <a:spcAft>
                <a:spcPts val="600"/>
              </a:spcAft>
            </a:pPr>
            <a:fld id="{C5A5A4DD-36E7-2A44-99B2-90F1C9E9AE26}" type="slidenum">
              <a:rPr lang="en-US" sz="1100">
                <a:solidFill>
                  <a:schemeClr val="tx1">
                    <a:lumMod val="50000"/>
                    <a:lumOff val="50000"/>
                  </a:schemeClr>
                </a:solidFill>
              </a:rPr>
              <a:pPr>
                <a:spcAft>
                  <a:spcPts val="600"/>
                </a:spcAft>
              </a:pPr>
              <a:t>8</a:t>
            </a:fld>
            <a:endParaRPr lang="en-US" sz="1100">
              <a:solidFill>
                <a:schemeClr val="tx1">
                  <a:lumMod val="50000"/>
                  <a:lumOff val="50000"/>
                </a:schemeClr>
              </a:solidFill>
            </a:endParaRPr>
          </a:p>
        </p:txBody>
      </p:sp>
      <p:pic>
        <p:nvPicPr>
          <p:cNvPr id="6" name="Picture 5" descr="A white text on a white background&#10;&#10;AI-generated content may be incorrect.">
            <a:extLst>
              <a:ext uri="{FF2B5EF4-FFF2-40B4-BE49-F238E27FC236}">
                <a16:creationId xmlns:a16="http://schemas.microsoft.com/office/drawing/2014/main" id="{14ACF358-325E-6D2D-F730-AA94AED73B8B}"/>
              </a:ext>
            </a:extLst>
          </p:cNvPr>
          <p:cNvPicPr>
            <a:picLocks noChangeAspect="1"/>
          </p:cNvPicPr>
          <p:nvPr/>
        </p:nvPicPr>
        <p:blipFill>
          <a:blip r:embed="rId4"/>
          <a:stretch>
            <a:fillRect/>
          </a:stretch>
        </p:blipFill>
        <p:spPr>
          <a:xfrm>
            <a:off x="163055" y="2217388"/>
            <a:ext cx="7810500" cy="3714750"/>
          </a:xfrm>
          <a:prstGeom prst="rect">
            <a:avLst/>
          </a:prstGeom>
        </p:spPr>
      </p:pic>
    </p:spTree>
    <p:extLst>
      <p:ext uri="{BB962C8B-B14F-4D97-AF65-F5344CB8AC3E}">
        <p14:creationId xmlns:p14="http://schemas.microsoft.com/office/powerpoint/2010/main" val="1148140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074B3A34-11FC-D223-CC0D-A2A951595BDA}"/>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C5A5A4DD-36E7-2A44-99B2-90F1C9E9AE26}" type="slidenum">
              <a:rPr lang="en-US" smtClean="0"/>
              <a:pPr>
                <a:spcAft>
                  <a:spcPts val="600"/>
                </a:spcAft>
              </a:pPr>
              <a:t>9</a:t>
            </a:fld>
            <a:endParaRPr lang="en-US"/>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AI-generated content may be incorrect.">
            <a:extLst>
              <a:ext uri="{FF2B5EF4-FFF2-40B4-BE49-F238E27FC236}">
                <a16:creationId xmlns:a16="http://schemas.microsoft.com/office/drawing/2014/main" id="{509285D0-5F9E-21A4-6607-A6DED913DCDA}"/>
              </a:ext>
            </a:extLst>
          </p:cNvPr>
          <p:cNvPicPr>
            <a:picLocks noChangeAspect="1"/>
          </p:cNvPicPr>
          <p:nvPr/>
        </p:nvPicPr>
        <p:blipFill>
          <a:blip r:embed="rId2"/>
          <a:stretch>
            <a:fillRect/>
          </a:stretch>
        </p:blipFill>
        <p:spPr>
          <a:xfrm>
            <a:off x="643467" y="1738714"/>
            <a:ext cx="10905066" cy="3380570"/>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67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CE SHD Presentation Nov 2025" id="{E5650C28-422A-42BB-AC43-B648E2AEA968}" vid="{A61ADC12-A198-401D-B396-426AF4CD22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Presentation-Template-1" id="{7CAC7F4D-2167-7543-AEC5-F53281E0E054}" vid="{10BC563B-0DA3-264B-9948-E5A2C03003C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4f9db7-ac59-49d5-a880-64773cc0c8c0">
      <Terms xmlns="http://schemas.microsoft.com/office/infopath/2007/PartnerControls"/>
    </lcf76f155ced4ddcb4097134ff3c332f>
    <TaxCatchAll xmlns="5f4a698f-df9d-4dc0-8018-bee418d07b4e" xsi:nil="true"/>
    <TaxKeywordTaxHTField xmlns="5f4a698f-df9d-4dc0-8018-bee418d07b4e">
      <Terms xmlns="http://schemas.microsoft.com/office/infopath/2007/PartnerControls"/>
    </TaxKeywordTaxHTField>
    <LastRevised xmlns="c14f9db7-ac59-49d5-a880-64773cc0c8c0"/>
    <Department xmlns="c14f9db7-ac59-49d5-a880-64773cc0c8c0"/>
    <DateUploaded xmlns="c14f9db7-ac59-49d5-a880-64773cc0c8c0"/>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96DFDAF1D8AE41B2036E3ADD21B533" ma:contentTypeVersion="19" ma:contentTypeDescription="Create a new document." ma:contentTypeScope="" ma:versionID="f3988e957ab4309e32d9f0039bd6e925">
  <xsd:schema xmlns:xsd="http://www.w3.org/2001/XMLSchema" xmlns:xs="http://www.w3.org/2001/XMLSchema" xmlns:p="http://schemas.microsoft.com/office/2006/metadata/properties" xmlns:ns2="c14f9db7-ac59-49d5-a880-64773cc0c8c0" xmlns:ns3="5f4a698f-df9d-4dc0-8018-bee418d07b4e" targetNamespace="http://schemas.microsoft.com/office/2006/metadata/properties" ma:root="true" ma:fieldsID="a7660a4f3d211dafeebafbb8eed623d9" ns2:_="" ns3:_="">
    <xsd:import namespace="c14f9db7-ac59-49d5-a880-64773cc0c8c0"/>
    <xsd:import namespace="5f4a698f-df9d-4dc0-8018-bee418d07b4e"/>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3:TaxKeywordTaxHTField" minOccurs="0"/>
                <xsd:element ref="ns2:DateUploaded"/>
                <xsd:element ref="ns2:Department"/>
                <xsd:element ref="ns2:LastRevised"/>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4f9db7-ac59-49d5-a880-64773cc0c8c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f23fc58c-6e33-4da0-902c-7e32230b8d3c"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DateUploaded" ma:index="24" ma:displayName="Date Uploaded" ma:format="DateTime" ma:internalName="DateUploaded">
      <xsd:simpleType>
        <xsd:restriction base="dms:DateTime"/>
      </xsd:simpleType>
    </xsd:element>
    <xsd:element name="Department" ma:index="25" ma:displayName="Department" ma:description="Department of the Document" ma:format="Dropdown" ma:internalName="Department">
      <xsd:simpleType>
        <xsd:restriction base="dms:Choice">
          <xsd:enumeration value="Communications"/>
        </xsd:restriction>
      </xsd:simpleType>
    </xsd:element>
    <xsd:element name="LastRevised" ma:index="26" ma:displayName="Last Revised" ma:format="DateOnly" ma:internalName="LastRevis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f4a698f-df9d-4dc0-8018-bee418d07b4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62bf189-53f8-49db-a647-bac030b47c6a}" ma:internalName="TaxCatchAll" ma:showField="CatchAllData" ma:web="5f4a698f-df9d-4dc0-8018-bee418d07b4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KeywordTaxHTField" ma:index="23" nillable="true" ma:taxonomy="true" ma:internalName="TaxKeywordTaxHTField" ma:taxonomyFieldName="TaxKeyword" ma:displayName="Enterprise Keywords" ma:fieldId="{23f27201-bee3-471e-b2e7-b64fd8b7ca38}" ma:taxonomyMulti="true" ma:sspId="f23fc58c-6e33-4da0-902c-7e32230b8d3c"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09805B-831F-4369-A943-27309963AD69}">
  <ds:schemaRefs>
    <ds:schemaRef ds:uri="5f4a698f-df9d-4dc0-8018-bee418d07b4e"/>
    <ds:schemaRef ds:uri="c14f9db7-ac59-49d5-a880-64773cc0c8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0810414-731F-41B2-A4DB-F52BF15628D1}">
  <ds:schemaRefs>
    <ds:schemaRef ds:uri="5f4a698f-df9d-4dc0-8018-bee418d07b4e"/>
    <ds:schemaRef ds:uri="c14f9db7-ac59-49d5-a880-64773cc0c8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C65B42F-6D0B-4D0F-A050-F2BCC0551FBB}">
  <ds:schemaRefs>
    <ds:schemaRef ds:uri="http://schemas.microsoft.com/sharepoint/v3/contenttype/forms"/>
  </ds:schemaRefs>
</ds:datastoreItem>
</file>

<file path=docMetadata/LabelInfo.xml><?xml version="1.0" encoding="utf-8"?>
<clbl:labelList xmlns:clbl="http://schemas.microsoft.com/office/2020/mipLabelMetadata">
  <clbl:label id="{5dde0a28-8c8a-4c43-b605-d68e02d1891b}" enabled="1" method="Standard" siteId="{17b09a6d-95e4-4d1e-85e3-1ce0d4de7fc1}" removed="0"/>
</clbl:labelList>
</file>

<file path=docProps/app.xml><?xml version="1.0" encoding="utf-8"?>
<Properties xmlns="http://schemas.openxmlformats.org/officeDocument/2006/extended-properties" xmlns:vt="http://schemas.openxmlformats.org/officeDocument/2006/docPropsVTypes">
  <Template>SACE SHD Presentation Nov 2025_Template</Template>
  <Application>Microsoft Office PowerPoint</Application>
  <PresentationFormat>Widescreen</PresentationFormat>
  <Slides>18</Slides>
  <Notes>8</Notes>
  <HiddenSlides>0</HiddenSlide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Office Theme</vt:lpstr>
      <vt:lpstr>      Kilby School Advisory Council February 2026  Agenda- Information from Superintendents Advisory Council on Instruction English Language Learner Information (WIDA ACCESS testing) Upcoming Events (Career Day) Hazel Health information Title 1 information Mid-Year Assessment     </vt:lpstr>
      <vt:lpstr>“Code of Behavior”  Implementation</vt:lpstr>
      <vt:lpstr>Purpose of the Student Code of Behavior </vt:lpstr>
      <vt:lpstr>Accessing the COB:</vt:lpstr>
      <vt:lpstr>Areas of Focus for the COB:</vt:lpstr>
      <vt:lpstr>Changes to the COB 2025-2026:</vt:lpstr>
      <vt:lpstr>Student Behavior and Administrative Responses (SBAR) </vt:lpstr>
      <vt:lpstr>English Language Information</vt:lpstr>
      <vt:lpstr>PowerPoint Presentation</vt:lpstr>
      <vt:lpstr>PowerPoint Presentation</vt:lpstr>
      <vt:lpstr>PowerPoint Presentation</vt:lpstr>
      <vt:lpstr>Career Day :</vt:lpstr>
      <vt:lpstr>Hazel Health </vt:lpstr>
      <vt:lpstr>Hazel Health </vt:lpstr>
      <vt:lpstr>Hazel Health </vt:lpstr>
      <vt:lpstr>Title 1 information</vt:lpstr>
      <vt:lpstr>Mid-Year Testing</vt:lpstr>
      <vt:lpstr>Closure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Elizabeth Cockrill</dc:creator>
  <cp:revision>89</cp:revision>
  <dcterms:created xsi:type="dcterms:W3CDTF">2025-11-17T18:47:36Z</dcterms:created>
  <dcterms:modified xsi:type="dcterms:W3CDTF">2026-02-09T14:28:03Z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0x0101006096DFDAF1D8AE41B2036E3ADD21B533</vt:lpwstr>
  </property>
  <property fmtid="{D5CDD505-2E9C-101B-9397-08002B2CF9AE}" pid="3" name="MediaServiceImageTags">
    <vt:lpwstr/>
  </property>
  <property fmtid="{D5CDD505-2E9C-101B-9397-08002B2CF9AE}" pid="4" name="TaxKeyword">
    <vt:lpwstr/>
  </property>
</Properties>
</file>